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96" r:id="rId3"/>
    <p:sldId id="297" r:id="rId4"/>
    <p:sldId id="298" r:id="rId5"/>
    <p:sldId id="257" r:id="rId6"/>
    <p:sldId id="259" r:id="rId7"/>
    <p:sldId id="260" r:id="rId8"/>
    <p:sldId id="261" r:id="rId9"/>
    <p:sldId id="293" r:id="rId10"/>
    <p:sldId id="262" r:id="rId11"/>
    <p:sldId id="291" r:id="rId12"/>
    <p:sldId id="292" r:id="rId13"/>
    <p:sldId id="294" r:id="rId14"/>
    <p:sldId id="267" r:id="rId15"/>
    <p:sldId id="263" r:id="rId16"/>
    <p:sldId id="264" r:id="rId17"/>
    <p:sldId id="265" r:id="rId18"/>
    <p:sldId id="270" r:id="rId19"/>
    <p:sldId id="266" r:id="rId20"/>
    <p:sldId id="268" r:id="rId21"/>
    <p:sldId id="269" r:id="rId22"/>
    <p:sldId id="272" r:id="rId23"/>
    <p:sldId id="284" r:id="rId24"/>
    <p:sldId id="285" r:id="rId25"/>
    <p:sldId id="295" r:id="rId26"/>
    <p:sldId id="279" r:id="rId27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179" autoAdjust="0"/>
    <p:restoredTop sz="94660"/>
  </p:normalViewPr>
  <p:slideViewPr>
    <p:cSldViewPr snapToGrid="0">
      <p:cViewPr varScale="1">
        <p:scale>
          <a:sx n="93" d="100"/>
          <a:sy n="93" d="100"/>
        </p:scale>
        <p:origin x="-126" y="-5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1F00ECE-0510-4E33-BBD5-52BED0DB99D2}" type="datetimeFigureOut">
              <a:rPr kumimoji="1" lang="ja-JP" altLang="en-US" smtClean="0"/>
              <a:t>2019/7/16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ABE7FE1-3070-4A35-9946-DEB990E2F3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2904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86306-8E28-41E5-861E-497447E2E2A4}" type="datetime1">
              <a:rPr kumimoji="1" lang="ja-JP" altLang="en-US" smtClean="0"/>
              <a:t>2019/7/16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4400"/>
            </a:lvl1pPr>
          </a:lstStyle>
          <a:p>
            <a:fld id="{ED2A0FFC-A487-42C1-A31A-DFB62E4AFDE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4470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93E5F-A9B2-49EF-9CA5-64410630FB05}" type="datetime1">
              <a:rPr kumimoji="1" lang="ja-JP" altLang="en-US" smtClean="0"/>
              <a:t>2019/7/16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97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84956-C827-43F4-AAD5-941B70FBC72F}" type="datetime1">
              <a:rPr kumimoji="1" lang="ja-JP" altLang="en-US" smtClean="0"/>
              <a:t>2019/7/16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864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GP創英角ﾎﾟｯﾌﾟ体" panose="040B0A00000000000000" pitchFamily="50" charset="-128"/>
                <a:ea typeface="HGP創英角ﾎﾟｯﾌﾟ体" panose="040B0A00000000000000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HGP創英角ﾎﾟｯﾌﾟ体" panose="040B0A00000000000000" pitchFamily="50" charset="-128"/>
                <a:ea typeface="HGP創英角ﾎﾟｯﾌﾟ体" panose="040B0A00000000000000" pitchFamily="50" charset="-128"/>
              </a:defRPr>
            </a:lvl1pPr>
            <a:lvl2pPr>
              <a:defRPr>
                <a:latin typeface="HGP創英角ﾎﾟｯﾌﾟ体" panose="040B0A00000000000000" pitchFamily="50" charset="-128"/>
                <a:ea typeface="HGP創英角ﾎﾟｯﾌﾟ体" panose="040B0A00000000000000" pitchFamily="50" charset="-128"/>
              </a:defRPr>
            </a:lvl2pPr>
            <a:lvl3pPr>
              <a:defRPr>
                <a:latin typeface="HGP創英角ﾎﾟｯﾌﾟ体" panose="040B0A00000000000000" pitchFamily="50" charset="-128"/>
                <a:ea typeface="HGP創英角ﾎﾟｯﾌﾟ体" panose="040B0A00000000000000" pitchFamily="50" charset="-128"/>
              </a:defRPr>
            </a:lvl3pPr>
            <a:lvl4pPr>
              <a:defRPr>
                <a:latin typeface="HGP創英角ﾎﾟｯﾌﾟ体" panose="040B0A00000000000000" pitchFamily="50" charset="-128"/>
                <a:ea typeface="HGP創英角ﾎﾟｯﾌﾟ体" panose="040B0A00000000000000" pitchFamily="50" charset="-128"/>
              </a:defRPr>
            </a:lvl4pPr>
            <a:lvl5pPr>
              <a:defRPr>
                <a:latin typeface="HGP創英角ﾎﾟｯﾌﾟ体" panose="040B0A00000000000000" pitchFamily="50" charset="-128"/>
                <a:ea typeface="HGP創英角ﾎﾟｯﾌﾟ体" panose="040B0A00000000000000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3FD6-665A-4507-B9FB-2BE989C6F6DA}" type="datetime1">
              <a:rPr kumimoji="1" lang="ja-JP" altLang="en-US" smtClean="0"/>
              <a:t>2019/7/16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605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8401-74B3-4648-886E-1420B7AFD2B5}" type="datetime1">
              <a:rPr kumimoji="1" lang="ja-JP" altLang="en-US" smtClean="0"/>
              <a:t>2019/7/16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384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4A924-F0B8-40BD-BD4E-F9E9485899FA}" type="datetime1">
              <a:rPr kumimoji="1" lang="ja-JP" altLang="en-US" smtClean="0"/>
              <a:t>2019/7/16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830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1B0C-9AB0-4C18-A834-26AF0537C782}" type="datetime1">
              <a:rPr kumimoji="1" lang="ja-JP" altLang="en-US" smtClean="0"/>
              <a:t>2019/7/16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488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5B0D5-9334-46F7-AF25-7388A8A53E95}" type="datetime1">
              <a:rPr kumimoji="1" lang="ja-JP" altLang="en-US" smtClean="0"/>
              <a:t>2019/7/16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499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BBFD-BDBB-47DD-843A-83705DF7CD94}" type="datetime1">
              <a:rPr kumimoji="1" lang="ja-JP" altLang="en-US" smtClean="0"/>
              <a:t>2019/7/16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065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A92C-A1B6-4FF4-AF12-BAA3DA91780D}" type="datetime1">
              <a:rPr kumimoji="1" lang="ja-JP" altLang="en-US" smtClean="0"/>
              <a:t>2019/7/16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538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B3BC-4718-4CA3-A601-F18107B64E3F}" type="datetime1">
              <a:rPr kumimoji="1" lang="ja-JP" altLang="en-US" smtClean="0"/>
              <a:t>2019/7/16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6052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F5FF0-BA26-4AC5-825A-E60F7D675517}" type="datetime1">
              <a:rPr kumimoji="1" lang="ja-JP" altLang="en-US" smtClean="0"/>
              <a:t>2019/7/16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400">
                <a:solidFill>
                  <a:schemeClr val="tx1"/>
                </a:solidFill>
              </a:defRPr>
            </a:lvl1pPr>
          </a:lstStyle>
          <a:p>
            <a:fld id="{ED2A0FFC-A487-42C1-A31A-DFB62E4AFDE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5377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HGP創英角ﾎﾟｯﾌﾟ体" panose="040B0A00000000000000" pitchFamily="50" charset="-128"/>
          <a:ea typeface="HGP創英角ﾎﾟｯﾌﾟ体" panose="040B0A00000000000000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HGP創英角ﾎﾟｯﾌﾟ体" panose="040B0A00000000000000" pitchFamily="50" charset="-128"/>
          <a:ea typeface="HGP創英角ﾎﾟｯﾌﾟ体" panose="040B0A00000000000000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HGP創英角ﾎﾟｯﾌﾟ体" panose="040B0A00000000000000" pitchFamily="50" charset="-128"/>
          <a:ea typeface="HGP創英角ﾎﾟｯﾌﾟ体" panose="040B0A00000000000000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HGP創英角ﾎﾟｯﾌﾟ体" panose="040B0A00000000000000" pitchFamily="50" charset="-128"/>
          <a:ea typeface="HGP創英角ﾎﾟｯﾌﾟ体" panose="040B0A00000000000000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HGP創英角ﾎﾟｯﾌﾟ体" panose="040B0A00000000000000" pitchFamily="50" charset="-128"/>
          <a:ea typeface="HGP創英角ﾎﾟｯﾌﾟ体" panose="040B0A00000000000000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HGP創英角ﾎﾟｯﾌﾟ体" panose="040B0A00000000000000" pitchFamily="50" charset="-128"/>
          <a:ea typeface="HGP創英角ﾎﾟｯﾌﾟ体" panose="040B0A00000000000000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m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cratch-howto.com/" TargetMode="External"/><Relationship Id="rId2" Type="http://schemas.openxmlformats.org/officeDocument/2006/relationships/hyperlink" Target="https://www.lego.com/ja-jp/themes/boost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695493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情報学部</a:t>
            </a:r>
            <a:r>
              <a:rPr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/>
            </a:r>
            <a:br>
              <a:rPr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r>
              <a:rPr lang="ja-JP" altLang="en-US" dirty="0"/>
              <a:t>プログラミング</a:t>
            </a:r>
            <a:r>
              <a:rPr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体験教室</a:t>
            </a:r>
            <a:r>
              <a:rPr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/>
            </a:r>
            <a:br>
              <a:rPr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507012"/>
            <a:ext cx="9144000" cy="1655762"/>
          </a:xfrm>
        </p:spPr>
        <p:txBody>
          <a:bodyPr/>
          <a:lstStyle/>
          <a:p>
            <a:endParaRPr lang="en-US" altLang="ja-JP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351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173" y="3640183"/>
            <a:ext cx="8743148" cy="363706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敵</a:t>
            </a:r>
            <a:r>
              <a:rPr lang="ja-JP" altLang="en-US" dirty="0" smtClean="0"/>
              <a:t>を出してみよう！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5330" y="1562178"/>
            <a:ext cx="10515600" cy="4351338"/>
          </a:xfrm>
        </p:spPr>
        <p:txBody>
          <a:bodyPr/>
          <a:lstStyle/>
          <a:p>
            <a:r>
              <a:rPr lang="ja-JP" altLang="en-US" dirty="0" smtClean="0"/>
              <a:t>今の</a:t>
            </a:r>
            <a:r>
              <a:rPr lang="ja-JP" altLang="en-US" dirty="0"/>
              <a:t>状態</a:t>
            </a:r>
            <a:r>
              <a:rPr lang="ja-JP" altLang="en-US" dirty="0" smtClean="0"/>
              <a:t>では敵が出てこない</a:t>
            </a:r>
            <a:r>
              <a:rPr lang="en-US" altLang="ja-JP" dirty="0" smtClean="0"/>
              <a:t>…</a:t>
            </a:r>
          </a:p>
          <a:p>
            <a:r>
              <a:rPr lang="en-US" altLang="ja-JP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class </a:t>
            </a:r>
            <a:r>
              <a:rPr lang="en-US" altLang="ja-JP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Start </a:t>
            </a:r>
            <a:r>
              <a:rPr lang="ja-JP" altLang="en-US" dirty="0"/>
              <a:t>という行の場所まで移動する</a:t>
            </a:r>
            <a:endParaRPr lang="en-US" altLang="ja-JP" dirty="0"/>
          </a:p>
          <a:p>
            <a:r>
              <a:rPr lang="ja-JP" altLang="en-US" dirty="0"/>
              <a:t>次の行の先頭の </a:t>
            </a:r>
            <a:r>
              <a:rPr lang="en-US" altLang="ja-JP" dirty="0"/>
              <a:t>// </a:t>
            </a:r>
            <a:r>
              <a:rPr lang="ja-JP" altLang="en-US" dirty="0" err="1"/>
              <a:t>を削</a:t>
            </a:r>
            <a:r>
              <a:rPr lang="ja-JP" altLang="en-US" dirty="0"/>
              <a:t>除する。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//new Enemy({ x:300 , y:200 , </a:t>
            </a:r>
            <a:r>
              <a:rPr lang="en-US" altLang="ja-JP" dirty="0" err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vx</a:t>
            </a:r>
            <a:r>
              <a:rPr lang="en-US" altLang="ja-JP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:-3 , vy:1 });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775041" y="2904333"/>
            <a:ext cx="653142" cy="561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3337" y="3000518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削除</a:t>
            </a:r>
            <a:endParaRPr kumimoji="1" lang="ja-JP" altLang="en-US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2952159" y="4537203"/>
            <a:ext cx="6801162" cy="43542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78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80" y="3128641"/>
            <a:ext cx="10177631" cy="348791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エラーが出たら</a:t>
            </a:r>
            <a:r>
              <a:rPr kumimoji="1" lang="en-US" altLang="ja-JP" dirty="0" smtClean="0"/>
              <a:t>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3303" y="1288224"/>
            <a:ext cx="10075984" cy="5039825"/>
          </a:xfrm>
        </p:spPr>
        <p:txBody>
          <a:bodyPr/>
          <a:lstStyle/>
          <a:p>
            <a:r>
              <a:rPr kumimoji="1" lang="ja-JP" altLang="en-US" dirty="0" smtClean="0"/>
              <a:t>ブラウザの画面をクリック</a:t>
            </a:r>
            <a:endParaRPr kumimoji="1" lang="en-US" altLang="ja-JP" dirty="0" smtClean="0"/>
          </a:p>
          <a:p>
            <a:r>
              <a:rPr kumimoji="1" lang="en-US" altLang="ja-JP" dirty="0" err="1" smtClean="0"/>
              <a:t>Ctrl+Shift+J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を押して、「コンソール」を表示</a:t>
            </a:r>
            <a:endParaRPr kumimoji="1" lang="en-US" altLang="ja-JP" dirty="0" smtClean="0"/>
          </a:p>
          <a:p>
            <a:r>
              <a:rPr lang="ja-JP" altLang="en-US" dirty="0" smtClean="0"/>
              <a:t>エラーメッセージの左端  </a:t>
            </a:r>
            <a:r>
              <a:rPr lang="en-US" altLang="ja-JP" dirty="0" smtClean="0"/>
              <a:t>main1.js:</a:t>
            </a:r>
            <a:r>
              <a:rPr lang="en-US" altLang="ja-JP" dirty="0" smtClean="0">
                <a:solidFill>
                  <a:srgbClr val="FF0000"/>
                </a:solidFill>
              </a:rPr>
              <a:t>XX</a:t>
            </a:r>
            <a:r>
              <a:rPr lang="en-US" altLang="ja-JP" dirty="0" smtClean="0"/>
              <a:t> </a:t>
            </a:r>
            <a:r>
              <a:rPr lang="ja-JP" altLang="en-US" dirty="0" smtClean="0"/>
              <a:t>　を</a:t>
            </a:r>
            <a:r>
              <a:rPr lang="ja-JP" altLang="en-US" dirty="0" smtClean="0"/>
              <a:t>クリック</a:t>
            </a:r>
            <a:endParaRPr lang="en-US" altLang="ja-JP" dirty="0" smtClean="0"/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XX </a:t>
            </a:r>
            <a:r>
              <a:rPr lang="ja-JP" altLang="en-US" dirty="0" smtClean="0"/>
              <a:t>はどの行でエラーが出ているかを表す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8985905" y="4444048"/>
            <a:ext cx="2034206" cy="857101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3258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エラーが出たら</a:t>
            </a:r>
            <a:r>
              <a:rPr lang="en-US" altLang="ja-JP" dirty="0"/>
              <a:t>…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914400" y="1864523"/>
            <a:ext cx="5287108" cy="5039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エラーの発生個所を確認</a:t>
            </a:r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テキストエディタで直す</a:t>
            </a:r>
            <a:endParaRPr lang="ja-JP" altLang="en-US" dirty="0"/>
          </a:p>
        </p:txBody>
      </p:sp>
      <p:pic>
        <p:nvPicPr>
          <p:cNvPr id="5" name="図 4" descr="画面の領域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7" r="17955"/>
          <a:stretch/>
        </p:blipFill>
        <p:spPr>
          <a:xfrm>
            <a:off x="5422629" y="770562"/>
            <a:ext cx="5180301" cy="3525494"/>
          </a:xfrm>
          <a:prstGeom prst="rect">
            <a:avLst/>
          </a:prstGeom>
        </p:spPr>
      </p:pic>
      <p:pic>
        <p:nvPicPr>
          <p:cNvPr id="10" name="図 9" descr="画面の領域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0" t="47861" b="42418"/>
          <a:stretch/>
        </p:blipFill>
        <p:spPr>
          <a:xfrm>
            <a:off x="5140162" y="0"/>
            <a:ext cx="3444952" cy="83220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8007168" y="256854"/>
            <a:ext cx="2677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←</a:t>
            </a:r>
            <a:r>
              <a:rPr kumimoji="1"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9</a:t>
            </a:r>
            <a:r>
              <a:rPr kumimoji="1"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行目にエラー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5578867" y="2907587"/>
            <a:ext cx="4633645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8315393" y="2887039"/>
            <a:ext cx="300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↑この行のどこかでエラー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16" name="図 15" descr="画面の領域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43" y="4642760"/>
            <a:ext cx="7857083" cy="179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965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81" y="3056722"/>
            <a:ext cx="9837260" cy="359662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2886" y="-144327"/>
            <a:ext cx="10515600" cy="1325563"/>
          </a:xfrm>
        </p:spPr>
        <p:txBody>
          <a:bodyPr/>
          <a:lstStyle/>
          <a:p>
            <a:r>
              <a:rPr lang="ja-JP" altLang="en-US" dirty="0" smtClean="0"/>
              <a:t>敵と敵の弾の画像を変えよ</a:t>
            </a:r>
            <a:r>
              <a:rPr kumimoji="1"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う！</a:t>
            </a:r>
            <a:r>
              <a:rPr lang="en-US" altLang="ja-JP" dirty="0" smtClean="0"/>
              <a:t>(1)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69503" y="1063553"/>
            <a:ext cx="10515600" cy="4351338"/>
          </a:xfrm>
        </p:spPr>
        <p:txBody>
          <a:bodyPr/>
          <a:lstStyle/>
          <a:p>
            <a:r>
              <a:rPr lang="ja-JP" altLang="en-US" dirty="0" smtClean="0"/>
              <a:t>一枚絵を選ぶ</a:t>
            </a:r>
            <a:endParaRPr lang="en-US" altLang="ja-JP" dirty="0" smtClean="0"/>
          </a:p>
          <a:p>
            <a:r>
              <a:rPr lang="en-US" altLang="ja-JP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class Player</a:t>
            </a:r>
            <a:r>
              <a:rPr lang="ja-JP" altLang="en-US" dirty="0"/>
              <a:t>という行の場所まで移動する</a:t>
            </a:r>
            <a:endParaRPr lang="en-US" altLang="ja-JP" dirty="0"/>
          </a:p>
          <a:p>
            <a:r>
              <a:rPr lang="en-US" altLang="ja-JP" dirty="0" err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this.p</a:t>
            </a:r>
            <a:r>
              <a:rPr lang="en-US" altLang="ja-JP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=$</a:t>
            </a:r>
            <a:r>
              <a:rPr lang="en-US" altLang="ja-JP" dirty="0" err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pat_neko+XX</a:t>
            </a:r>
            <a:r>
              <a:rPr lang="en-US" altLang="ja-JP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; </a:t>
            </a:r>
            <a:r>
              <a:rPr lang="en-US" altLang="ja-JP" dirty="0" smtClean="0"/>
              <a:t>  </a:t>
            </a:r>
            <a:r>
              <a:rPr lang="ja-JP" altLang="en-US" dirty="0" smtClean="0"/>
              <a:t>と</a:t>
            </a:r>
            <a:r>
              <a:rPr lang="ja-JP" altLang="en-US" dirty="0"/>
              <a:t>いう</a:t>
            </a:r>
            <a:r>
              <a:rPr lang="ja-JP" altLang="en-US" dirty="0" smtClean="0"/>
              <a:t>行を選択し，コピーする</a:t>
            </a:r>
            <a:endParaRPr lang="en-US" altLang="ja-JP" dirty="0" smtClean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793481" y="5251886"/>
            <a:ext cx="4544873" cy="83977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 err="1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Ctrl+C</a:t>
            </a:r>
            <a:r>
              <a:rPr lang="en-US" altLang="ja-JP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でコピー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7037528" y="2952219"/>
            <a:ext cx="5552388" cy="75329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Shift</a:t>
            </a:r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＋矢印キーで選択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177682" y="2582887"/>
            <a:ext cx="2390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↑</a:t>
            </a:r>
            <a:r>
              <a:rPr lang="en-US" altLang="ja-JP" dirty="0" smtClean="0"/>
              <a:t>(</a:t>
            </a:r>
            <a:r>
              <a:rPr lang="en-US" altLang="ja-JP" dirty="0"/>
              <a:t>XX</a:t>
            </a:r>
            <a:r>
              <a:rPr lang="ja-JP" altLang="en-US" dirty="0" err="1"/>
              <a:t>には</a:t>
            </a:r>
            <a:r>
              <a:rPr lang="ja-JP" altLang="en-US" dirty="0"/>
              <a:t>数字が入る）</a:t>
            </a:r>
          </a:p>
        </p:txBody>
      </p:sp>
    </p:spTree>
    <p:extLst>
      <p:ext uri="{BB962C8B-B14F-4D97-AF65-F5344CB8AC3E}">
        <p14:creationId xmlns:p14="http://schemas.microsoft.com/office/powerpoint/2010/main" val="247322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915" y="0"/>
            <a:ext cx="10515600" cy="1325563"/>
          </a:xfrm>
        </p:spPr>
        <p:txBody>
          <a:bodyPr/>
          <a:lstStyle/>
          <a:p>
            <a:r>
              <a:rPr lang="ja-JP" altLang="en-US" dirty="0" smtClean="0"/>
              <a:t>敵と敵の弾の画像を変えよ</a:t>
            </a:r>
            <a:r>
              <a:rPr kumimoji="1"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う！（２）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02338" y="113987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	</a:t>
            </a:r>
            <a:endParaRPr lang="en-US" altLang="ja-JP" sz="36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en-US" altLang="ja-JP" sz="36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class Enemy </a:t>
            </a:r>
            <a:r>
              <a:rPr lang="ja-JP" altLang="en-US" sz="3600" dirty="0"/>
              <a:t>という行の場所まで</a:t>
            </a:r>
            <a:r>
              <a:rPr lang="ja-JP" altLang="en-US" sz="3600" dirty="0" smtClean="0"/>
              <a:t>移動</a:t>
            </a:r>
            <a:r>
              <a:rPr lang="ja-JP" altLang="en-US" sz="3600" dirty="0"/>
              <a:t>して</a:t>
            </a:r>
            <a:r>
              <a:rPr lang="ja-JP" altLang="en-US" sz="3600" dirty="0" smtClean="0"/>
              <a:t>，</a:t>
            </a:r>
            <a:r>
              <a:rPr lang="en-US" altLang="ja-JP" sz="3600" dirty="0" err="1" smtClean="0"/>
              <a:t>Ctrl+V</a:t>
            </a:r>
            <a:r>
              <a:rPr lang="ja-JP" altLang="en-US" sz="3600" dirty="0" smtClean="0"/>
              <a:t>で貼り付ける</a:t>
            </a:r>
            <a:endParaRPr lang="en-US" altLang="ja-JP" sz="3600" dirty="0"/>
          </a:p>
          <a:p>
            <a:pPr marL="457200" lvl="1" indent="0">
              <a:buNone/>
            </a:pPr>
            <a:r>
              <a:rPr lang="en-US" altLang="ja-JP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class Enemy {</a:t>
            </a:r>
          </a:p>
          <a:p>
            <a:pPr marL="457200" lvl="1" indent="0">
              <a:buNone/>
            </a:pPr>
            <a:r>
              <a:rPr lang="en-US" altLang="ja-JP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en-US" altLang="ja-JP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  *main () {</a:t>
            </a:r>
          </a:p>
          <a:p>
            <a:pPr marL="457200" lvl="1" indent="0">
              <a:buNone/>
            </a:pPr>
            <a:r>
              <a:rPr lang="en-US" altLang="ja-JP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en-US" altLang="ja-JP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</a:t>
            </a:r>
            <a:r>
              <a:rPr lang="en-US" altLang="ja-JP" sz="3200" dirty="0" err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this.p</a:t>
            </a:r>
            <a:r>
              <a:rPr lang="en-US" altLang="ja-JP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=$</a:t>
            </a:r>
            <a:r>
              <a:rPr lang="en-US" altLang="ja-JP" sz="3200" dirty="0" err="1">
                <a:latin typeface="ＭＳ 明朝" panose="02020609040205080304" pitchFamily="17" charset="-128"/>
                <a:ea typeface="ＭＳ 明朝" panose="02020609040205080304" pitchFamily="17" charset="-128"/>
              </a:rPr>
              <a:t>pat_neko</a:t>
            </a:r>
            <a:r>
              <a:rPr lang="en-US" altLang="ja-JP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+</a:t>
            </a:r>
            <a:r>
              <a:rPr lang="ja-JP" altLang="en-US" sz="3200" dirty="0">
                <a:latin typeface="Century" panose="02040604050505020304" pitchFamily="18" charset="0"/>
              </a:rPr>
              <a:t>選んだ絵の</a:t>
            </a:r>
            <a:r>
              <a:rPr lang="ja-JP" altLang="en-US" sz="3200" dirty="0" smtClean="0">
                <a:latin typeface="Century" panose="02040604050505020304" pitchFamily="18" charset="0"/>
              </a:rPr>
              <a:t>番号</a:t>
            </a:r>
            <a:r>
              <a:rPr lang="en-US" altLang="ja-JP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;</a:t>
            </a:r>
            <a:endParaRPr lang="en-US" altLang="ja-JP" sz="3200" dirty="0" smtClean="0">
              <a:latin typeface="Century" panose="02040604050505020304" pitchFamily="18" charset="0"/>
            </a:endParaRPr>
          </a:p>
          <a:p>
            <a:r>
              <a:rPr lang="ja-JP" altLang="en-US" sz="3600" dirty="0" smtClean="0"/>
              <a:t>「</a:t>
            </a:r>
            <a:r>
              <a:rPr lang="en-US" altLang="ja-JP" sz="3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en-US" altLang="ja-JP" sz="3600" dirty="0" err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EnemyBullet</a:t>
            </a:r>
            <a:r>
              <a:rPr lang="en-US" altLang="ja-JP" sz="36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ja-JP" altLang="en-US" sz="3600" dirty="0" smtClean="0"/>
              <a:t>」も同様に行なう         </a:t>
            </a:r>
            <a:endParaRPr lang="en-US" altLang="ja-JP" sz="3600" dirty="0" smtClean="0">
              <a:latin typeface="Century" panose="02040604050505020304" pitchFamily="18" charset="0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3842904" y="5518721"/>
            <a:ext cx="5552388" cy="133927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実行して確認してみよう！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53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68" y="3680505"/>
            <a:ext cx="8410958" cy="373921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敵</a:t>
            </a:r>
            <a:r>
              <a:rPr lang="ja-JP" altLang="en-US" dirty="0" smtClean="0"/>
              <a:t>をたくさん出してみよう！</a:t>
            </a:r>
            <a:r>
              <a:rPr lang="en-US" altLang="ja-JP" dirty="0" smtClean="0"/>
              <a:t>(1)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敵が一体しか出てこない</a:t>
            </a:r>
            <a:r>
              <a:rPr lang="en-US" altLang="ja-JP" dirty="0" smtClean="0"/>
              <a:t>…</a:t>
            </a:r>
          </a:p>
          <a:p>
            <a:r>
              <a:rPr lang="en-US" altLang="ja-JP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class </a:t>
            </a:r>
            <a:r>
              <a:rPr lang="en-US" altLang="ja-JP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Start</a:t>
            </a:r>
            <a:r>
              <a:rPr lang="ja-JP" altLang="en-US" dirty="0" smtClean="0"/>
              <a:t>に行き、先ほど追加したプログラムを</a:t>
            </a:r>
            <a:r>
              <a:rPr lang="ja-JP" altLang="en-US" dirty="0"/>
              <a:t>コピペ</a:t>
            </a:r>
            <a:r>
              <a:rPr lang="ja-JP" altLang="en-US" dirty="0" smtClean="0"/>
              <a:t>する</a:t>
            </a:r>
            <a:r>
              <a:rPr lang="ja-JP" altLang="en-US" dirty="0"/>
              <a:t>。</a:t>
            </a:r>
            <a:endParaRPr lang="en-US" altLang="ja-JP" dirty="0" smtClean="0"/>
          </a:p>
          <a:p>
            <a:pPr marL="457200" lvl="1" indent="0">
              <a:buNone/>
            </a:pPr>
            <a:r>
              <a:rPr lang="en-US" altLang="ja-JP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new Enemy</a:t>
            </a:r>
            <a:r>
              <a:rPr lang="ja-JP" altLang="en-US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（</a:t>
            </a:r>
            <a:r>
              <a:rPr lang="en-US" altLang="ja-JP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{ x:300 , y:200 , </a:t>
            </a:r>
            <a:r>
              <a:rPr lang="en-US" altLang="ja-JP" dirty="0" err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vx</a:t>
            </a:r>
            <a:r>
              <a:rPr lang="en-US" altLang="ja-JP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:-3 , vy:1 });</a:t>
            </a:r>
          </a:p>
        </p:txBody>
      </p:sp>
      <p:sp>
        <p:nvSpPr>
          <p:cNvPr id="6" name="右矢印 5"/>
          <p:cNvSpPr/>
          <p:nvPr/>
        </p:nvSpPr>
        <p:spPr>
          <a:xfrm rot="8698841">
            <a:off x="6777636" y="4045015"/>
            <a:ext cx="1142944" cy="38863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4134494" y="5779664"/>
            <a:ext cx="5552388" cy="90497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実行</a:t>
            </a:r>
            <a:r>
              <a:rPr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</a:t>
            </a:r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確認</a:t>
            </a:r>
            <a:r>
              <a:rPr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してみると</a:t>
            </a:r>
            <a:r>
              <a:rPr lang="en-US" altLang="ja-JP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8007530" y="3069771"/>
            <a:ext cx="4184469" cy="116393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コピー  </a:t>
            </a:r>
            <a:r>
              <a:rPr kumimoji="1" lang="en-US" altLang="ja-JP" sz="36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:  Ctrl+C</a:t>
            </a:r>
          </a:p>
          <a:p>
            <a:pPr algn="ctr"/>
            <a:r>
              <a:rPr lang="ja-JP" altLang="en-US" sz="36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貼り付け </a:t>
            </a:r>
            <a:r>
              <a:rPr lang="en-US" altLang="ja-JP" sz="36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: Ctrl+V</a:t>
            </a:r>
            <a:endParaRPr kumimoji="1" lang="ja-JP" altLang="en-US" sz="3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2496457" y="4830354"/>
            <a:ext cx="6894286" cy="6241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85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画面の領域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8" t="29778" b="48209"/>
          <a:stretch/>
        </p:blipFill>
        <p:spPr>
          <a:xfrm>
            <a:off x="1324152" y="3640183"/>
            <a:ext cx="10211427" cy="135853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51914"/>
            <a:ext cx="10515600" cy="1325563"/>
          </a:xfrm>
        </p:spPr>
        <p:txBody>
          <a:bodyPr/>
          <a:lstStyle/>
          <a:p>
            <a:r>
              <a:rPr lang="ja-JP" altLang="en-US" dirty="0"/>
              <a:t>敵</a:t>
            </a:r>
            <a:r>
              <a:rPr lang="ja-JP" altLang="en-US" dirty="0" smtClean="0"/>
              <a:t>をたくさん出してみよう！</a:t>
            </a:r>
            <a:r>
              <a:rPr lang="en-US" altLang="ja-JP" dirty="0" smtClean="0"/>
              <a:t>(2)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12074" y="1625328"/>
            <a:ext cx="10515600" cy="4351338"/>
          </a:xfrm>
        </p:spPr>
        <p:txBody>
          <a:bodyPr/>
          <a:lstStyle/>
          <a:p>
            <a:r>
              <a:rPr lang="ja-JP" altLang="en-US" dirty="0" smtClean="0"/>
              <a:t>やっぱり敵が一体しか出てこない</a:t>
            </a:r>
            <a:r>
              <a:rPr lang="ja-JP" altLang="en-US" dirty="0"/>
              <a:t>？</a:t>
            </a:r>
            <a:endParaRPr lang="en-US" altLang="ja-JP" dirty="0" smtClean="0"/>
          </a:p>
          <a:p>
            <a:r>
              <a:rPr lang="en-US" altLang="ja-JP" dirty="0" smtClean="0"/>
              <a:t>…</a:t>
            </a:r>
            <a:r>
              <a:rPr lang="ja-JP" altLang="en-US" dirty="0" smtClean="0"/>
              <a:t>実は</a:t>
            </a:r>
            <a:r>
              <a:rPr lang="en-US" altLang="ja-JP" dirty="0" smtClean="0"/>
              <a:t>3</a:t>
            </a:r>
            <a:r>
              <a:rPr lang="ja-JP" altLang="en-US" dirty="0" smtClean="0"/>
              <a:t>体重なっている</a:t>
            </a:r>
            <a:endParaRPr lang="en-US" altLang="ja-JP" dirty="0" smtClean="0"/>
          </a:p>
          <a:p>
            <a:r>
              <a:rPr lang="ja-JP" altLang="en-US" dirty="0" smtClean="0"/>
              <a:t>それぞれの</a:t>
            </a:r>
            <a:r>
              <a:rPr lang="en-US" altLang="ja-JP" dirty="0" smtClean="0"/>
              <a:t>y</a:t>
            </a:r>
            <a:r>
              <a:rPr lang="ja-JP" altLang="en-US" dirty="0" smtClean="0"/>
              <a:t>の値を変えてみよう</a:t>
            </a:r>
            <a:endParaRPr lang="en-US" altLang="ja-JP" dirty="0" smtClean="0"/>
          </a:p>
        </p:txBody>
      </p:sp>
      <p:sp>
        <p:nvSpPr>
          <p:cNvPr id="8" name="角丸四角形 7"/>
          <p:cNvSpPr/>
          <p:nvPr/>
        </p:nvSpPr>
        <p:spPr>
          <a:xfrm>
            <a:off x="5734892" y="5373894"/>
            <a:ext cx="5552388" cy="110786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実行</a:t>
            </a:r>
            <a:r>
              <a:rPr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</a:t>
            </a:r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確認</a:t>
            </a:r>
            <a:r>
              <a:rPr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してみよう！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5573486" y="3352800"/>
            <a:ext cx="1486339" cy="202109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15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画面の領域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13" t="22720" b="52894"/>
          <a:stretch/>
        </p:blipFill>
        <p:spPr>
          <a:xfrm>
            <a:off x="1055420" y="3997233"/>
            <a:ext cx="11444957" cy="124532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敵</a:t>
            </a:r>
            <a:r>
              <a:rPr lang="ja-JP" altLang="en-US" dirty="0" smtClean="0"/>
              <a:t>をたくさん出してみよう！</a:t>
            </a:r>
            <a:r>
              <a:rPr lang="en-US" altLang="ja-JP" dirty="0" smtClean="0"/>
              <a:t>(3)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敵</a:t>
            </a:r>
            <a:r>
              <a:rPr lang="ja-JP" altLang="en-US" dirty="0" smtClean="0"/>
              <a:t>の出現位置をランダムにしてみよう</a:t>
            </a:r>
            <a:endParaRPr lang="en-US" altLang="ja-JP" dirty="0" smtClean="0"/>
          </a:p>
          <a:p>
            <a:r>
              <a:rPr lang="en-US" altLang="ja-JP" dirty="0" err="1" smtClean="0"/>
              <a:t>rnd</a:t>
            </a:r>
            <a:r>
              <a:rPr lang="en-US" altLang="ja-JP" dirty="0" smtClean="0"/>
              <a:t>(</a:t>
            </a:r>
            <a:r>
              <a:rPr lang="ja-JP" altLang="en-US" dirty="0" smtClean="0"/>
              <a:t>数値</a:t>
            </a:r>
            <a:r>
              <a:rPr lang="en-US" altLang="ja-JP" dirty="0" smtClean="0"/>
              <a:t>)</a:t>
            </a:r>
            <a:r>
              <a:rPr lang="ja-JP" altLang="en-US" dirty="0" smtClean="0"/>
              <a:t>→</a:t>
            </a:r>
            <a:r>
              <a:rPr lang="en-US" altLang="ja-JP" dirty="0" smtClean="0"/>
              <a:t>0</a:t>
            </a:r>
            <a:r>
              <a:rPr lang="ja-JP" altLang="en-US" smtClean="0"/>
              <a:t>から数値未満の</a:t>
            </a:r>
            <a:r>
              <a:rPr lang="ja-JP" altLang="en-US" dirty="0" smtClean="0"/>
              <a:t>ランダムな値</a:t>
            </a:r>
            <a:endParaRPr lang="en-US" altLang="ja-JP" dirty="0" smtClean="0"/>
          </a:p>
        </p:txBody>
      </p:sp>
      <p:sp>
        <p:nvSpPr>
          <p:cNvPr id="8" name="角丸四角形 7"/>
          <p:cNvSpPr/>
          <p:nvPr/>
        </p:nvSpPr>
        <p:spPr>
          <a:xfrm>
            <a:off x="4416879" y="5931017"/>
            <a:ext cx="5552388" cy="68923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実行</a:t>
            </a:r>
            <a:r>
              <a:rPr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</a:t>
            </a:r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確認</a:t>
            </a:r>
            <a:r>
              <a:rPr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してみよう！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-58279" y="3097268"/>
            <a:ext cx="12557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	</a:t>
            </a:r>
            <a:r>
              <a:rPr lang="en-US" altLang="ja-JP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new Enemy({ x:300,	y:this.rnd(400),</a:t>
            </a:r>
            <a:r>
              <a:rPr lang="en-US" altLang="ja-JP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kumimoji="1" lang="en-US" altLang="ja-JP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	</a:t>
            </a:r>
            <a:r>
              <a:rPr kumimoji="1" lang="en-US" altLang="ja-JP" sz="2800" dirty="0" err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vx</a:t>
            </a:r>
            <a:r>
              <a:rPr kumimoji="1" lang="en-US" altLang="ja-JP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:-3, </a:t>
            </a:r>
            <a:r>
              <a:rPr lang="en-US" altLang="ja-JP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	</a:t>
            </a:r>
            <a:r>
              <a:rPr lang="en-US" altLang="ja-JP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vy:1});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4416878" y="3097269"/>
            <a:ext cx="3072493" cy="5232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047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135" y="208371"/>
            <a:ext cx="10515600" cy="1325563"/>
          </a:xfrm>
        </p:spPr>
        <p:txBody>
          <a:bodyPr/>
          <a:lstStyle/>
          <a:p>
            <a:r>
              <a:rPr lang="ja-JP" altLang="en-US" dirty="0"/>
              <a:t>敵</a:t>
            </a:r>
            <a:r>
              <a:rPr lang="ja-JP" altLang="en-US" dirty="0" smtClean="0"/>
              <a:t>をたくさん出してみよう</a:t>
            </a:r>
            <a:r>
              <a:rPr lang="ja-JP" altLang="en-US" smtClean="0"/>
              <a:t>！</a:t>
            </a:r>
            <a:r>
              <a:rPr lang="en-US" altLang="ja-JP" smtClean="0"/>
              <a:t>(4)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敵</a:t>
            </a:r>
            <a:r>
              <a:rPr lang="ja-JP" altLang="en-US" dirty="0" smtClean="0"/>
              <a:t>の移動速度をランダムにしてみよう</a:t>
            </a:r>
            <a:endParaRPr lang="en-US" altLang="ja-JP" dirty="0" smtClean="0"/>
          </a:p>
          <a:p>
            <a:r>
              <a:rPr lang="en-US" altLang="ja-JP" dirty="0" err="1" smtClean="0"/>
              <a:t>rnd</a:t>
            </a:r>
            <a:r>
              <a:rPr lang="en-US" altLang="ja-JP" dirty="0" smtClean="0"/>
              <a:t>(5): 0</a:t>
            </a:r>
            <a:r>
              <a:rPr lang="ja-JP" altLang="en-US" dirty="0" smtClean="0"/>
              <a:t>から</a:t>
            </a:r>
            <a:r>
              <a:rPr lang="en-US" altLang="ja-JP" dirty="0" smtClean="0"/>
              <a:t>4 </a:t>
            </a:r>
            <a:r>
              <a:rPr lang="ja-JP" altLang="en-US" dirty="0" smtClean="0"/>
              <a:t>の乱数</a:t>
            </a:r>
            <a:endParaRPr lang="en-US" altLang="ja-JP" dirty="0" smtClean="0"/>
          </a:p>
          <a:p>
            <a:r>
              <a:rPr lang="en-US" altLang="ja-JP" dirty="0" err="1" smtClean="0"/>
              <a:t>rnd</a:t>
            </a:r>
            <a:r>
              <a:rPr lang="en-US" altLang="ja-JP" dirty="0" smtClean="0"/>
              <a:t>(5)-2  -2</a:t>
            </a:r>
            <a:r>
              <a:rPr lang="ja-JP" altLang="en-US" dirty="0" smtClean="0"/>
              <a:t>から</a:t>
            </a:r>
            <a:r>
              <a:rPr lang="en-US" altLang="ja-JP" dirty="0" smtClean="0"/>
              <a:t>2</a:t>
            </a:r>
            <a:r>
              <a:rPr lang="ja-JP" altLang="en-US" dirty="0" smtClean="0"/>
              <a:t>の乱数</a:t>
            </a:r>
            <a:endParaRPr lang="en-US" altLang="ja-JP" dirty="0" smtClean="0"/>
          </a:p>
        </p:txBody>
      </p:sp>
      <p:sp>
        <p:nvSpPr>
          <p:cNvPr id="8" name="角丸四角形 7"/>
          <p:cNvSpPr/>
          <p:nvPr/>
        </p:nvSpPr>
        <p:spPr>
          <a:xfrm>
            <a:off x="6220512" y="4726410"/>
            <a:ext cx="5552388" cy="180994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実行</a:t>
            </a:r>
            <a:r>
              <a:rPr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</a:t>
            </a:r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確認</a:t>
            </a:r>
            <a:r>
              <a:rPr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してみよう！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-58279" y="3358878"/>
            <a:ext cx="12557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	</a:t>
            </a:r>
            <a:r>
              <a:rPr lang="en-US" altLang="ja-JP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new Enemy({ x:300,y:this.rnd(400),</a:t>
            </a:r>
            <a:r>
              <a:rPr kumimoji="1" lang="en-US" altLang="ja-JP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vx:-3</a:t>
            </a:r>
            <a:r>
              <a:rPr kumimoji="1" lang="ja-JP" altLang="en-US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kumimoji="1" lang="en-US" altLang="ja-JP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,</a:t>
            </a:r>
            <a:r>
              <a:rPr lang="en-US" altLang="ja-JP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vy:this.rnd(5)-2</a:t>
            </a:r>
            <a:r>
              <a:rPr lang="ja-JP" altLang="en-US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en-US" altLang="ja-JP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});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7954020" y="3358878"/>
            <a:ext cx="3192951" cy="5232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Picture 3" descr="C:\bin\Dropbox\ProgrammingLesson\oc2017dist\20170727_13043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827" t="43267" b="26582"/>
          <a:stretch/>
        </p:blipFill>
        <p:spPr bwMode="auto">
          <a:xfrm>
            <a:off x="7870658" y="991457"/>
            <a:ext cx="4473110" cy="151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四角形吹き出し 14"/>
          <p:cNvSpPr/>
          <p:nvPr/>
        </p:nvSpPr>
        <p:spPr>
          <a:xfrm>
            <a:off x="10107213" y="2509877"/>
            <a:ext cx="1949045" cy="613409"/>
          </a:xfrm>
          <a:prstGeom prst="wedgeRectCallout">
            <a:avLst>
              <a:gd name="adj1" fmla="val -43429"/>
              <a:gd name="adj2" fmla="val -192149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>
                <a:solidFill>
                  <a:schemeClr val="tx1"/>
                </a:solidFill>
              </a:rPr>
              <a:t>：</a:t>
            </a:r>
            <a:r>
              <a:rPr lang="en-US" altLang="ja-JP" sz="2400" smtClean="0">
                <a:solidFill>
                  <a:schemeClr val="tx1"/>
                </a:solidFill>
              </a:rPr>
              <a:t> </a:t>
            </a:r>
            <a:r>
              <a:rPr lang="en-US" altLang="ja-JP" sz="1600" smtClean="0">
                <a:solidFill>
                  <a:schemeClr val="tx1"/>
                </a:solidFill>
              </a:rPr>
              <a:t>(</a:t>
            </a:r>
            <a:r>
              <a:rPr lang="ja-JP" altLang="en-US" sz="1600" smtClean="0">
                <a:solidFill>
                  <a:schemeClr val="tx1"/>
                </a:solidFill>
              </a:rPr>
              <a:t>コロン）</a:t>
            </a:r>
            <a:endParaRPr kumimoji="1" lang="en-US" altLang="ja-JP" sz="1600" smtClean="0">
              <a:solidFill>
                <a:schemeClr val="tx1"/>
              </a:solidFill>
            </a:endParaRPr>
          </a:p>
        </p:txBody>
      </p:sp>
      <p:sp>
        <p:nvSpPr>
          <p:cNvPr id="16" name="四角形吹き出し 15"/>
          <p:cNvSpPr/>
          <p:nvPr/>
        </p:nvSpPr>
        <p:spPr>
          <a:xfrm>
            <a:off x="8022183" y="2572097"/>
            <a:ext cx="1949045" cy="613409"/>
          </a:xfrm>
          <a:prstGeom prst="wedgeRectCallout">
            <a:avLst>
              <a:gd name="adj1" fmla="val -26003"/>
              <a:gd name="adj2" fmla="val -122584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solidFill>
                  <a:schemeClr val="tx1"/>
                </a:solidFill>
              </a:rPr>
              <a:t>,</a:t>
            </a:r>
            <a:r>
              <a:rPr lang="en-US" altLang="ja-JP" sz="2400" dirty="0" smtClean="0">
                <a:solidFill>
                  <a:schemeClr val="tx1"/>
                </a:solidFill>
              </a:rPr>
              <a:t> </a:t>
            </a:r>
            <a:r>
              <a:rPr lang="ja-JP" altLang="en-US" sz="1600" dirty="0">
                <a:solidFill>
                  <a:schemeClr val="tx1"/>
                </a:solidFill>
              </a:rPr>
              <a:t>（</a:t>
            </a:r>
            <a:r>
              <a:rPr lang="ja-JP" altLang="en-US" sz="1600" dirty="0" smtClean="0">
                <a:solidFill>
                  <a:schemeClr val="tx1"/>
                </a:solidFill>
              </a:rPr>
              <a:t>カンマ）</a:t>
            </a:r>
            <a:endParaRPr kumimoji="1" lang="en-US" altLang="ja-JP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85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0415" y="0"/>
            <a:ext cx="10515600" cy="1325563"/>
          </a:xfrm>
        </p:spPr>
        <p:txBody>
          <a:bodyPr/>
          <a:lstStyle/>
          <a:p>
            <a:r>
              <a:rPr lang="ja-JP" altLang="en-US" dirty="0"/>
              <a:t>敵</a:t>
            </a:r>
            <a:r>
              <a:rPr lang="ja-JP" altLang="en-US" dirty="0" smtClean="0"/>
              <a:t>をたくさん出してみよう</a:t>
            </a:r>
            <a:r>
              <a:rPr lang="ja-JP" altLang="en-US" smtClean="0"/>
              <a:t>！</a:t>
            </a:r>
            <a:r>
              <a:rPr lang="en-US" altLang="ja-JP" smtClean="0"/>
              <a:t>(5)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10415" y="1006368"/>
            <a:ext cx="10515600" cy="4351338"/>
          </a:xfrm>
        </p:spPr>
        <p:txBody>
          <a:bodyPr/>
          <a:lstStyle/>
          <a:p>
            <a:r>
              <a:rPr lang="ja-JP" altLang="en-US" dirty="0" smtClean="0"/>
              <a:t>ず</a:t>
            </a:r>
            <a:r>
              <a:rPr lang="ja-JP" altLang="en-US" dirty="0"/>
              <a:t>っと</a:t>
            </a:r>
            <a:r>
              <a:rPr lang="ja-JP" altLang="en-US" dirty="0" smtClean="0"/>
              <a:t>敵が出てくるようにしたい！</a:t>
            </a:r>
            <a:endParaRPr lang="en-US" altLang="ja-JP" dirty="0" smtClean="0"/>
          </a:p>
          <a:p>
            <a:r>
              <a:rPr lang="ja-JP" altLang="en-US" dirty="0" smtClean="0"/>
              <a:t>繰り返し文</a:t>
            </a:r>
            <a:r>
              <a:rPr lang="en-US" altLang="ja-JP" dirty="0" smtClean="0"/>
              <a:t>(while</a:t>
            </a:r>
            <a:r>
              <a:rPr lang="ja-JP" altLang="en-US" dirty="0" smtClean="0"/>
              <a:t>文</a:t>
            </a:r>
            <a:r>
              <a:rPr lang="en-US" altLang="ja-JP" dirty="0" smtClean="0"/>
              <a:t>)</a:t>
            </a:r>
            <a:r>
              <a:rPr lang="ja-JP" altLang="en-US" dirty="0" smtClean="0"/>
              <a:t>を使う</a:t>
            </a:r>
            <a:endParaRPr lang="en-US" altLang="ja-JP" dirty="0" smtClean="0"/>
          </a:p>
          <a:p>
            <a:r>
              <a:rPr lang="en-US" altLang="ja-JP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yield; </a:t>
            </a:r>
            <a:r>
              <a:rPr lang="ja-JP" altLang="en-US" dirty="0" smtClean="0"/>
              <a:t>→ 処理を少し待つ</a:t>
            </a:r>
            <a:endParaRPr lang="en-US" altLang="ja-JP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8187" y="2567749"/>
            <a:ext cx="11713813" cy="41549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class Start extends Actor {</a:t>
            </a:r>
          </a:p>
          <a:p>
            <a:r>
              <a:rPr lang="en-US" altLang="ja-JP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  *</a:t>
            </a:r>
            <a:r>
              <a:rPr lang="en-US" altLang="ja-JP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main() {</a:t>
            </a:r>
          </a:p>
          <a:p>
            <a:r>
              <a:rPr lang="en-US" altLang="ja-JP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	</a:t>
            </a: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en-US" altLang="ja-JP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$player=new </a:t>
            </a:r>
            <a:r>
              <a:rPr lang="en-US" altLang="ja-JP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Player</a:t>
            </a:r>
            <a:r>
              <a:rPr lang="en-US" altLang="ja-JP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;</a:t>
            </a:r>
          </a:p>
          <a:p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</a:t>
            </a:r>
            <a:r>
              <a:rPr lang="en-US" altLang="ja-JP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new </a:t>
            </a:r>
            <a:r>
              <a:rPr lang="en-US" altLang="ja-JP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Enemy({ x:300 , y:this.rnd(400),vx:-3,</a:t>
            </a: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en-US" altLang="ja-JP" sz="2400" dirty="0" err="1">
                <a:latin typeface="ＭＳ 明朝" panose="02020609040205080304" pitchFamily="17" charset="-128"/>
                <a:ea typeface="ＭＳ 明朝" panose="02020609040205080304" pitchFamily="17" charset="-128"/>
              </a:rPr>
              <a:t>vy:this.rnd</a:t>
            </a:r>
            <a:r>
              <a:rPr lang="en-US" altLang="ja-JP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(5)-2 </a:t>
            </a:r>
            <a:r>
              <a:rPr lang="en-US" altLang="ja-JP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});</a:t>
            </a:r>
            <a:endParaRPr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en-US" altLang="ja-JP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</a:t>
            </a:r>
            <a:r>
              <a:rPr lang="en-US" altLang="ja-JP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while(true</a:t>
            </a:r>
            <a:r>
              <a:rPr lang="en-US" altLang="ja-JP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) {</a:t>
            </a:r>
          </a:p>
          <a:p>
            <a:r>
              <a:rPr lang="en-US" altLang="ja-JP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    new Enemy({ x:300 , y:this.rnd(400</a:t>
            </a:r>
            <a:r>
              <a:rPr lang="en-US" altLang="ja-JP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),vx</a:t>
            </a:r>
            <a:r>
              <a:rPr lang="en-US" altLang="ja-JP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:-</a:t>
            </a:r>
            <a:r>
              <a:rPr lang="en-US" altLang="ja-JP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3,</a:t>
            </a: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en-US" altLang="ja-JP" sz="2400" dirty="0" err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vy:this.rnd</a:t>
            </a:r>
            <a:r>
              <a:rPr lang="en-US" altLang="ja-JP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(5</a:t>
            </a:r>
            <a:r>
              <a:rPr lang="en-US" altLang="ja-JP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)-2 });</a:t>
            </a:r>
          </a:p>
          <a:p>
            <a:r>
              <a:rPr lang="en-US" altLang="ja-JP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    </a:t>
            </a:r>
            <a:r>
              <a:rPr lang="en-US" altLang="ja-JP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$t++;</a:t>
            </a:r>
          </a:p>
          <a:p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   </a:t>
            </a:r>
            <a:r>
              <a:rPr lang="en-US" altLang="ja-JP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yield;</a:t>
            </a:r>
            <a:endParaRPr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en-US" altLang="ja-JP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</a:t>
            </a:r>
            <a:r>
              <a:rPr lang="en-US" altLang="ja-JP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}</a:t>
            </a:r>
            <a:endParaRPr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en-US" altLang="ja-JP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  }</a:t>
            </a:r>
            <a:endParaRPr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en-US" altLang="ja-JP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}</a:t>
            </a:r>
            <a:endParaRPr kumimoji="1" lang="ja-JP" altLang="en-US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325189" y="4460576"/>
            <a:ext cx="9797142" cy="40095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6148252" y="6162999"/>
            <a:ext cx="4037320" cy="67758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実行</a:t>
            </a:r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</a:t>
            </a: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確認</a:t>
            </a:r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してみよう！</a:t>
            </a:r>
            <a:endParaRPr kumimoji="1" lang="ja-JP" altLang="en-US" sz="1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788228" y="4920701"/>
            <a:ext cx="7445829" cy="117832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while(true)…</a:t>
            </a:r>
            <a:r>
              <a:rPr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の次の行に</a:t>
            </a:r>
            <a:r>
              <a:rPr lang="en-US" altLang="ja-JP" sz="3200" dirty="0" err="1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Ctrl+V</a:t>
            </a:r>
            <a:r>
              <a:rPr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で追加</a:t>
            </a:r>
            <a:endParaRPr lang="en-US" altLang="ja-JP" sz="320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Tab</a:t>
            </a:r>
            <a:r>
              <a:rPr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キーで</a:t>
            </a:r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字下げを忘れずに</a:t>
            </a:r>
            <a:endParaRPr kumimoji="1" lang="ja-JP" altLang="en-US" sz="1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5146764" y="2430767"/>
            <a:ext cx="5644053" cy="117832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Shift</a:t>
            </a:r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＋矢印キーで選択</a:t>
            </a:r>
            <a:endParaRPr kumimoji="1" lang="en-US" altLang="ja-JP" sz="240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2400" dirty="0" err="1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Ctrl+X</a:t>
            </a:r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で切り取り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 flipV="1">
            <a:off x="1611086" y="3901440"/>
            <a:ext cx="9736183" cy="4789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下矢印 12"/>
          <p:cNvSpPr/>
          <p:nvPr/>
        </p:nvSpPr>
        <p:spPr>
          <a:xfrm rot="20051353">
            <a:off x="6450389" y="4019636"/>
            <a:ext cx="566057" cy="4475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14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xmlns="" id="{7B4C667D-DC59-3447-843C-F4A636153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プログラミングと言えば</a:t>
            </a:r>
            <a:r>
              <a:rPr lang="en-US" altLang="ja-JP" dirty="0"/>
              <a:t>…</a:t>
            </a: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9E90370D-DEC6-4A45-8701-1E9C66198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xmlns="" id="{0E400486-9DD9-1C44-B153-434E4357238C}"/>
              </a:ext>
            </a:extLst>
          </p:cNvPr>
          <p:cNvSpPr txBox="1"/>
          <p:nvPr/>
        </p:nvSpPr>
        <p:spPr>
          <a:xfrm>
            <a:off x="838200" y="5798145"/>
            <a:ext cx="506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出典</a:t>
            </a:r>
            <a:r>
              <a:rPr lang="ja-JP" altLang="en-US" dirty="0" smtClean="0"/>
              <a:t>：</a:t>
            </a:r>
            <a:r>
              <a:rPr lang="en-US" altLang="ja-JP" dirty="0">
                <a:hlinkClick r:id="rId2"/>
              </a:rPr>
              <a:t>https://www.lego.com/ja-jp/themes/boost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B802222C-32D5-A744-B3AE-E85A3204A9B0}"/>
              </a:ext>
            </a:extLst>
          </p:cNvPr>
          <p:cNvSpPr txBox="1"/>
          <p:nvPr/>
        </p:nvSpPr>
        <p:spPr>
          <a:xfrm>
            <a:off x="6172200" y="5798145"/>
            <a:ext cx="422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出典</a:t>
            </a:r>
            <a:r>
              <a:rPr lang="ja-JP" altLang="en-US" dirty="0" smtClean="0"/>
              <a:t>：</a:t>
            </a:r>
            <a:r>
              <a:rPr lang="en-US" altLang="ja-JP" dirty="0">
                <a:hlinkClick r:id="rId3"/>
              </a:rPr>
              <a:t>https://scratch-howto.com/</a:t>
            </a:r>
            <a:endParaRPr kumimoji="1" lang="ja-JP" altLang="en-US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 descr="ã¹ã¯ã©ããã®ãã­ãã¯ãã¬ãã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654769"/>
            <a:ext cx="4562475" cy="414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8" name="Picture 4" descr="https://www.lego.com/r/www/r/portals/-/media/themes/boost/august/tout_03_1104x644px.jpg?l.r=149666285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90" y="2562862"/>
            <a:ext cx="5370067" cy="313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3341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ja-JP" altLang="en-US" dirty="0"/>
              <a:t>敵</a:t>
            </a:r>
            <a:r>
              <a:rPr lang="ja-JP" altLang="en-US" dirty="0" smtClean="0"/>
              <a:t>をたくさん出してみよう</a:t>
            </a:r>
            <a:r>
              <a:rPr lang="ja-JP" altLang="en-US" smtClean="0"/>
              <a:t>！</a:t>
            </a:r>
            <a:r>
              <a:rPr lang="en-US" altLang="ja-JP" smtClean="0"/>
              <a:t>(6)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32463" y="1410351"/>
            <a:ext cx="10515600" cy="4351338"/>
          </a:xfrm>
        </p:spPr>
        <p:txBody>
          <a:bodyPr/>
          <a:lstStyle/>
          <a:p>
            <a:r>
              <a:rPr lang="ja-JP" altLang="en-US" dirty="0"/>
              <a:t>敵</a:t>
            </a:r>
            <a:r>
              <a:rPr lang="ja-JP" altLang="en-US" dirty="0" smtClean="0"/>
              <a:t>が出すぎ！</a:t>
            </a:r>
            <a:endParaRPr lang="en-US" altLang="ja-JP" dirty="0" smtClean="0"/>
          </a:p>
          <a:p>
            <a:r>
              <a:rPr lang="ja-JP" altLang="en-US" dirty="0"/>
              <a:t>ランダム</a:t>
            </a:r>
            <a:r>
              <a:rPr lang="ja-JP" altLang="en-US" dirty="0" smtClean="0"/>
              <a:t>で出すようにする</a:t>
            </a:r>
            <a:endParaRPr lang="en-US" altLang="ja-JP" dirty="0" smtClean="0"/>
          </a:p>
        </p:txBody>
      </p:sp>
      <p:sp>
        <p:nvSpPr>
          <p:cNvPr id="6" name="右矢印 5"/>
          <p:cNvSpPr/>
          <p:nvPr/>
        </p:nvSpPr>
        <p:spPr>
          <a:xfrm rot="10800000">
            <a:off x="4179800" y="3444618"/>
            <a:ext cx="923827" cy="28280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45443" y="2434465"/>
            <a:ext cx="8192540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class Start extends Actor {</a:t>
            </a:r>
          </a:p>
          <a:p>
            <a:r>
              <a:rPr lang="en-US" altLang="ja-JP" sz="2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   *</a:t>
            </a:r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main() {</a:t>
            </a: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	</a:t>
            </a:r>
            <a:r>
              <a:rPr lang="en-US" altLang="ja-JP" sz="2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en-US" altLang="ja-JP" sz="2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$player=new </a:t>
            </a:r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Player;</a:t>
            </a: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while(true) {</a:t>
            </a: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    </a:t>
            </a:r>
            <a:r>
              <a:rPr lang="en-US" altLang="ja-JP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if (</a:t>
            </a:r>
            <a:r>
              <a:rPr lang="en-US" altLang="ja-JP" sz="3200" dirty="0" err="1">
                <a:latin typeface="ＭＳ 明朝" panose="02020609040205080304" pitchFamily="17" charset="-128"/>
                <a:ea typeface="ＭＳ 明朝" panose="02020609040205080304" pitchFamily="17" charset="-128"/>
              </a:rPr>
              <a:t>this.rnd</a:t>
            </a:r>
            <a:r>
              <a:rPr lang="en-US" altLang="ja-JP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(100)&lt;10) {</a:t>
            </a: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        new Enemy({ x:300 , y:this.rnd(400) ,</a:t>
            </a: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                    </a:t>
            </a:r>
            <a:r>
              <a:rPr lang="en-US" altLang="ja-JP" sz="2000" dirty="0" err="1">
                <a:latin typeface="ＭＳ 明朝" panose="02020609040205080304" pitchFamily="17" charset="-128"/>
                <a:ea typeface="ＭＳ 明朝" panose="02020609040205080304" pitchFamily="17" charset="-128"/>
              </a:rPr>
              <a:t>vx</a:t>
            </a:r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:-3 , </a:t>
            </a:r>
            <a:r>
              <a:rPr lang="en-US" altLang="ja-JP" sz="2000" dirty="0" err="1">
                <a:latin typeface="ＭＳ 明朝" panose="02020609040205080304" pitchFamily="17" charset="-128"/>
                <a:ea typeface="ＭＳ 明朝" panose="02020609040205080304" pitchFamily="17" charset="-128"/>
              </a:rPr>
              <a:t>vy:this.rnd</a:t>
            </a:r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(5)-2 });</a:t>
            </a: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   </a:t>
            </a:r>
            <a:r>
              <a:rPr lang="en-US" altLang="ja-JP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en-US" altLang="ja-JP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}</a:t>
            </a: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en-US" altLang="ja-JP" sz="2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   $t++;</a:t>
            </a:r>
            <a:endParaRPr lang="en-US" altLang="ja-JP" sz="20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    </a:t>
            </a:r>
            <a:r>
              <a:rPr lang="en-US" altLang="ja-JP" sz="2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yield</a:t>
            </a:r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;</a:t>
            </a: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}</a:t>
            </a:r>
          </a:p>
          <a:p>
            <a:r>
              <a:rPr lang="en-US" altLang="ja-JP" sz="2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   }</a:t>
            </a:r>
            <a:endParaRPr lang="en-US" altLang="ja-JP" sz="20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}</a:t>
            </a:r>
            <a:endParaRPr kumimoji="1" lang="ja-JP" altLang="en-US" sz="1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9" name="右矢印 8"/>
          <p:cNvSpPr/>
          <p:nvPr/>
        </p:nvSpPr>
        <p:spPr>
          <a:xfrm rot="10800000">
            <a:off x="6892693" y="3756456"/>
            <a:ext cx="923827" cy="28280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11" name="右矢印 10"/>
          <p:cNvSpPr/>
          <p:nvPr/>
        </p:nvSpPr>
        <p:spPr>
          <a:xfrm rot="10800000">
            <a:off x="2364605" y="4878888"/>
            <a:ext cx="923827" cy="28280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6221518" y="5303094"/>
            <a:ext cx="5552388" cy="86249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実行</a:t>
            </a:r>
            <a:r>
              <a:rPr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</a:t>
            </a:r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確認</a:t>
            </a:r>
            <a:r>
              <a:rPr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してみよう！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12" name="Picture 3" descr="C:\bin\Dropbox\ProgrammingLesson\oc2017dist\20170727_13043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827" t="24944" b="26582"/>
          <a:stretch/>
        </p:blipFill>
        <p:spPr bwMode="auto">
          <a:xfrm>
            <a:off x="7600566" y="418287"/>
            <a:ext cx="4473110" cy="244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四角形吹き出し 14"/>
          <p:cNvSpPr/>
          <p:nvPr/>
        </p:nvSpPr>
        <p:spPr>
          <a:xfrm>
            <a:off x="10124631" y="3867770"/>
            <a:ext cx="1949045" cy="613409"/>
          </a:xfrm>
          <a:prstGeom prst="wedgeRectCallout">
            <a:avLst>
              <a:gd name="adj1" fmla="val -36280"/>
              <a:gd name="adj2" fmla="val -355414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}</a:t>
            </a:r>
            <a:r>
              <a:rPr kumimoji="1" lang="ja-JP" altLang="en-US" dirty="0" smtClean="0">
                <a:solidFill>
                  <a:schemeClr val="tx1"/>
                </a:solidFill>
              </a:rPr>
              <a:t> 波閉じ括弧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Shift+</a:t>
            </a:r>
            <a:r>
              <a:rPr lang="ja-JP" altLang="en-US" dirty="0" smtClean="0">
                <a:solidFill>
                  <a:schemeClr val="tx1"/>
                </a:solidFill>
              </a:rPr>
              <a:t>」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16" name="四角形吹き出し 15"/>
          <p:cNvSpPr/>
          <p:nvPr/>
        </p:nvSpPr>
        <p:spPr>
          <a:xfrm>
            <a:off x="8175586" y="111583"/>
            <a:ext cx="1949045" cy="613409"/>
          </a:xfrm>
          <a:prstGeom prst="wedgeRectCallout">
            <a:avLst>
              <a:gd name="adj1" fmla="val 51296"/>
              <a:gd name="adj2" fmla="val 81854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smtClean="0">
                <a:solidFill>
                  <a:schemeClr val="tx1"/>
                </a:solidFill>
              </a:rPr>
              <a:t>{  </a:t>
            </a:r>
            <a:r>
              <a:rPr lang="ja-JP" altLang="en-US" sz="2000" smtClean="0">
                <a:solidFill>
                  <a:schemeClr val="tx1"/>
                </a:solidFill>
              </a:rPr>
              <a:t>波括弧</a:t>
            </a:r>
            <a:endParaRPr lang="en-US" altLang="ja-JP" sz="200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2000">
                <a:solidFill>
                  <a:schemeClr val="tx1"/>
                </a:solidFill>
              </a:rPr>
              <a:t>Shift</a:t>
            </a:r>
            <a:r>
              <a:rPr kumimoji="1" lang="en-US" altLang="ja-JP" sz="2000" smtClean="0">
                <a:solidFill>
                  <a:schemeClr val="tx1"/>
                </a:solidFill>
              </a:rPr>
              <a:t>+</a:t>
            </a:r>
            <a:r>
              <a:rPr kumimoji="1" lang="ja-JP" altLang="en-US" sz="2000" smtClean="0">
                <a:solidFill>
                  <a:schemeClr val="tx1"/>
                </a:solidFill>
              </a:rPr>
              <a:t>「</a:t>
            </a:r>
            <a:endParaRPr kumimoji="1" lang="en-US" altLang="ja-JP" sz="14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68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269816" y="2480175"/>
            <a:ext cx="8192540" cy="45858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class Start extends Actor {</a:t>
            </a:r>
          </a:p>
          <a:p>
            <a:r>
              <a:rPr lang="en-US" altLang="ja-JP" sz="2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   *</a:t>
            </a:r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main() {</a:t>
            </a: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	</a:t>
            </a:r>
            <a:r>
              <a:rPr lang="en-US" altLang="ja-JP" sz="2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$player=new </a:t>
            </a:r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Player</a:t>
            </a:r>
            <a:r>
              <a:rPr lang="en-US" altLang="ja-JP" sz="2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;</a:t>
            </a: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en-US" altLang="ja-JP" sz="2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</a:t>
            </a:r>
            <a:r>
              <a:rPr lang="en-US" altLang="ja-JP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new Score({x:200,y:300});</a:t>
            </a:r>
            <a:endParaRPr lang="en-US" altLang="ja-JP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while(true) {</a:t>
            </a: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    if (</a:t>
            </a:r>
            <a:r>
              <a:rPr lang="en-US" altLang="ja-JP" sz="2000" dirty="0" err="1">
                <a:latin typeface="ＭＳ 明朝" panose="02020609040205080304" pitchFamily="17" charset="-128"/>
                <a:ea typeface="ＭＳ 明朝" panose="02020609040205080304" pitchFamily="17" charset="-128"/>
              </a:rPr>
              <a:t>this.rnd</a:t>
            </a:r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(100)&lt;10) {</a:t>
            </a: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        new Enemy({ x:300 , y:this.rnd(400) ,</a:t>
            </a: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                    </a:t>
            </a:r>
            <a:r>
              <a:rPr lang="en-US" altLang="ja-JP" sz="2000" dirty="0" err="1">
                <a:latin typeface="ＭＳ 明朝" panose="02020609040205080304" pitchFamily="17" charset="-128"/>
                <a:ea typeface="ＭＳ 明朝" panose="02020609040205080304" pitchFamily="17" charset="-128"/>
              </a:rPr>
              <a:t>vx</a:t>
            </a:r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:-3 , </a:t>
            </a:r>
            <a:r>
              <a:rPr lang="en-US" altLang="ja-JP" sz="2000" dirty="0" err="1">
                <a:latin typeface="ＭＳ 明朝" panose="02020609040205080304" pitchFamily="17" charset="-128"/>
                <a:ea typeface="ＭＳ 明朝" panose="02020609040205080304" pitchFamily="17" charset="-128"/>
              </a:rPr>
              <a:t>vy:this.rnd</a:t>
            </a:r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(5)-2 });</a:t>
            </a: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    </a:t>
            </a:r>
            <a:r>
              <a:rPr lang="en-US" altLang="ja-JP" sz="2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}</a:t>
            </a: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en-US" altLang="ja-JP" sz="2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   $t++;</a:t>
            </a:r>
            <a:endParaRPr lang="en-US" altLang="ja-JP" sz="20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    yield;</a:t>
            </a: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       }</a:t>
            </a:r>
          </a:p>
          <a:p>
            <a:r>
              <a:rPr lang="en-US" altLang="ja-JP" sz="2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   }</a:t>
            </a:r>
            <a:endParaRPr lang="en-US" altLang="ja-JP" sz="20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en-US" altLang="ja-JP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}</a:t>
            </a:r>
            <a:endParaRPr kumimoji="1" lang="ja-JP" altLang="en-US" sz="1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4657" y="0"/>
            <a:ext cx="10515600" cy="1325563"/>
          </a:xfrm>
        </p:spPr>
        <p:txBody>
          <a:bodyPr/>
          <a:lstStyle/>
          <a:p>
            <a:r>
              <a:rPr lang="ja-JP" altLang="en-US" dirty="0"/>
              <a:t>スコア</a:t>
            </a:r>
            <a:r>
              <a:rPr lang="ja-JP" altLang="en-US" dirty="0" smtClean="0"/>
              <a:t>を表示してみよう！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1740" y="1315676"/>
            <a:ext cx="10515600" cy="1164499"/>
          </a:xfrm>
        </p:spPr>
        <p:txBody>
          <a:bodyPr/>
          <a:lstStyle/>
          <a:p>
            <a:r>
              <a:rPr lang="ja-JP" altLang="en-US" dirty="0"/>
              <a:t>画面</a:t>
            </a:r>
            <a:r>
              <a:rPr lang="ja-JP" altLang="en-US" dirty="0" smtClean="0"/>
              <a:t>にスコアを表示させる</a:t>
            </a:r>
            <a:endParaRPr lang="en-US" altLang="ja-JP" dirty="0" smtClean="0"/>
          </a:p>
          <a:p>
            <a:r>
              <a:rPr lang="ja-JP" altLang="en-US" smtClean="0"/>
              <a:t>「</a:t>
            </a:r>
            <a:r>
              <a:rPr lang="en-US" altLang="ja-JP" smtClean="0"/>
              <a:t>Start</a:t>
            </a:r>
            <a:r>
              <a:rPr lang="ja-JP" altLang="en-US" smtClean="0"/>
              <a:t>」</a:t>
            </a:r>
            <a:r>
              <a:rPr lang="ja-JP" altLang="en-US" dirty="0" smtClean="0"/>
              <a:t>の最初にプログラムを追加</a:t>
            </a:r>
            <a:endParaRPr lang="en-US" altLang="ja-JP" dirty="0" smtClean="0"/>
          </a:p>
        </p:txBody>
      </p:sp>
      <p:sp>
        <p:nvSpPr>
          <p:cNvPr id="7" name="四角形吹き出し 6"/>
          <p:cNvSpPr/>
          <p:nvPr/>
        </p:nvSpPr>
        <p:spPr>
          <a:xfrm>
            <a:off x="7295671" y="3616828"/>
            <a:ext cx="4751785" cy="847898"/>
          </a:xfrm>
          <a:prstGeom prst="wedgeRectCallout">
            <a:avLst>
              <a:gd name="adj1" fmla="val -61124"/>
              <a:gd name="adj2" fmla="val -391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自分の好きな位置に変更</a:t>
            </a:r>
            <a:r>
              <a:rPr lang="ja-JP" altLang="en-US" sz="24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しよう</a:t>
            </a:r>
            <a:endParaRPr lang="ja-JP" altLang="en-US" sz="240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6233810" y="5313982"/>
            <a:ext cx="5552388" cy="99339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実行</a:t>
            </a:r>
            <a:r>
              <a:rPr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</a:t>
            </a:r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確認</a:t>
            </a:r>
            <a:r>
              <a:rPr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してみよう！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306286" y="3497943"/>
            <a:ext cx="6008914" cy="4644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Picture 3" descr="C:\bin\Dropbox\ProgrammingLesson\oc2017dist\20170727_13043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827" t="43267" b="26582"/>
          <a:stretch/>
        </p:blipFill>
        <p:spPr bwMode="auto">
          <a:xfrm>
            <a:off x="7701472" y="113151"/>
            <a:ext cx="4473110" cy="151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四角形吹き出し 12"/>
          <p:cNvSpPr/>
          <p:nvPr/>
        </p:nvSpPr>
        <p:spPr>
          <a:xfrm>
            <a:off x="8080467" y="2638978"/>
            <a:ext cx="1310264" cy="613409"/>
          </a:xfrm>
          <a:prstGeom prst="wedgeRectCallout">
            <a:avLst>
              <a:gd name="adj1" fmla="val -35095"/>
              <a:gd name="adj2" fmla="val -25674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</a:rPr>
              <a:t>, </a:t>
            </a:r>
            <a:r>
              <a:rPr lang="en-US" altLang="ja-JP" sz="1600" dirty="0" smtClean="0">
                <a:solidFill>
                  <a:schemeClr val="tx1"/>
                </a:solidFill>
              </a:rPr>
              <a:t>(</a:t>
            </a:r>
            <a:r>
              <a:rPr lang="ja-JP" altLang="en-US" sz="1600" dirty="0" smtClean="0">
                <a:solidFill>
                  <a:schemeClr val="tx1"/>
                </a:solidFill>
              </a:rPr>
              <a:t>カンマ）</a:t>
            </a:r>
            <a:endParaRPr kumimoji="1" lang="en-US" altLang="ja-JP" sz="1600" dirty="0" smtClean="0">
              <a:solidFill>
                <a:schemeClr val="tx1"/>
              </a:solidFill>
            </a:endParaRPr>
          </a:p>
        </p:txBody>
      </p:sp>
      <p:sp>
        <p:nvSpPr>
          <p:cNvPr id="14" name="四角形吹き出し 13"/>
          <p:cNvSpPr/>
          <p:nvPr/>
        </p:nvSpPr>
        <p:spPr>
          <a:xfrm>
            <a:off x="8735599" y="1822310"/>
            <a:ext cx="1949045" cy="613409"/>
          </a:xfrm>
          <a:prstGeom prst="wedgeRectCallout">
            <a:avLst>
              <a:gd name="adj1" fmla="val -26450"/>
              <a:gd name="adj2" fmla="val -229061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>
                <a:solidFill>
                  <a:schemeClr val="tx1"/>
                </a:solidFill>
              </a:rPr>
              <a:t>;</a:t>
            </a:r>
            <a:r>
              <a:rPr lang="en-US" altLang="ja-JP" sz="2400" smtClean="0">
                <a:solidFill>
                  <a:schemeClr val="tx1"/>
                </a:solidFill>
              </a:rPr>
              <a:t> </a:t>
            </a:r>
            <a:r>
              <a:rPr lang="en-US" altLang="ja-JP" sz="1600" smtClean="0">
                <a:solidFill>
                  <a:schemeClr val="tx1"/>
                </a:solidFill>
              </a:rPr>
              <a:t>(</a:t>
            </a:r>
            <a:r>
              <a:rPr lang="ja-JP" altLang="en-US" sz="1600" smtClean="0">
                <a:solidFill>
                  <a:schemeClr val="tx1"/>
                </a:solidFill>
              </a:rPr>
              <a:t>セミコロン）</a:t>
            </a:r>
            <a:endParaRPr kumimoji="1" lang="en-US" altLang="ja-JP" sz="1600" smtClean="0">
              <a:solidFill>
                <a:schemeClr val="tx1"/>
              </a:solidFill>
            </a:endParaRPr>
          </a:p>
        </p:txBody>
      </p:sp>
      <p:sp>
        <p:nvSpPr>
          <p:cNvPr id="15" name="四角形吹き出し 14"/>
          <p:cNvSpPr/>
          <p:nvPr/>
        </p:nvSpPr>
        <p:spPr>
          <a:xfrm>
            <a:off x="10107213" y="2509878"/>
            <a:ext cx="1949045" cy="613409"/>
          </a:xfrm>
          <a:prstGeom prst="wedgeRectCallout">
            <a:avLst>
              <a:gd name="adj1" fmla="val -61301"/>
              <a:gd name="adj2" fmla="val -34831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>
                <a:solidFill>
                  <a:schemeClr val="tx1"/>
                </a:solidFill>
              </a:rPr>
              <a:t>：</a:t>
            </a:r>
            <a:r>
              <a:rPr lang="en-US" altLang="ja-JP" sz="2400" smtClean="0">
                <a:solidFill>
                  <a:schemeClr val="tx1"/>
                </a:solidFill>
              </a:rPr>
              <a:t> </a:t>
            </a:r>
            <a:r>
              <a:rPr lang="en-US" altLang="ja-JP" sz="1600" smtClean="0">
                <a:solidFill>
                  <a:schemeClr val="tx1"/>
                </a:solidFill>
              </a:rPr>
              <a:t>(</a:t>
            </a:r>
            <a:r>
              <a:rPr lang="ja-JP" altLang="en-US" sz="1600" smtClean="0">
                <a:solidFill>
                  <a:schemeClr val="tx1"/>
                </a:solidFill>
              </a:rPr>
              <a:t>コロン）</a:t>
            </a:r>
            <a:endParaRPr kumimoji="1" lang="en-US" altLang="ja-JP" sz="16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6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パラメータの変更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パラメータを変えるとゲームのバランスが調整できます</a:t>
            </a:r>
            <a:endParaRPr lang="en-US" altLang="ja-JP" dirty="0" smtClean="0"/>
          </a:p>
          <a:p>
            <a:r>
              <a:rPr lang="ja-JP" altLang="en-US" dirty="0" smtClean="0"/>
              <a:t>プレイヤーが弾を撃つ頻度を変える</a:t>
            </a:r>
            <a:endParaRPr lang="en-US" altLang="ja-JP" dirty="0" smtClean="0"/>
          </a:p>
          <a:p>
            <a:pPr lvl="1"/>
            <a:r>
              <a:rPr lang="en-US" altLang="ja-JP" smtClean="0"/>
              <a:t>Player</a:t>
            </a:r>
            <a:r>
              <a:rPr kumimoji="1" lang="ja-JP" altLang="en-US" smtClean="0"/>
              <a:t>の</a:t>
            </a:r>
            <a:r>
              <a:rPr lang="ja-JP" altLang="en-US"/>
              <a:t>プログラム</a:t>
            </a:r>
            <a:r>
              <a:rPr kumimoji="1" lang="ja-JP" altLang="en-US" smtClean="0"/>
              <a:t>を</a:t>
            </a:r>
            <a:r>
              <a:rPr kumimoji="1" lang="ja-JP" altLang="en-US" dirty="0" smtClean="0"/>
              <a:t>一部変更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敵が弾を撃つ頻度を</a:t>
            </a:r>
            <a:r>
              <a:rPr lang="ja-JP" altLang="en-US" dirty="0" smtClean="0"/>
              <a:t>変える</a:t>
            </a:r>
            <a:endParaRPr lang="en-US" altLang="ja-JP" dirty="0" smtClean="0"/>
          </a:p>
          <a:p>
            <a:pPr lvl="1"/>
            <a:r>
              <a:rPr kumimoji="1" lang="en-US" altLang="ja-JP" smtClean="0"/>
              <a:t>Enemy</a:t>
            </a:r>
            <a:r>
              <a:rPr kumimoji="1" lang="ja-JP" altLang="en-US" smtClean="0"/>
              <a:t>の</a:t>
            </a:r>
            <a:r>
              <a:rPr lang="ja-JP" altLang="en-US"/>
              <a:t>プログラム</a:t>
            </a:r>
            <a:r>
              <a:rPr kumimoji="1" lang="ja-JP" altLang="en-US" smtClean="0"/>
              <a:t>を</a:t>
            </a:r>
            <a:r>
              <a:rPr kumimoji="1" lang="ja-JP" altLang="en-US" dirty="0" smtClean="0"/>
              <a:t>一部変更</a:t>
            </a:r>
            <a:endParaRPr kumimoji="1"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7500" y="3176509"/>
            <a:ext cx="1165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if(this.count</a:t>
            </a:r>
            <a:r>
              <a:rPr lang="en-US" altLang="ja-JP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==30){ </a:t>
            </a:r>
          </a:p>
          <a:p>
            <a:r>
              <a:rPr lang="en-US" altLang="ja-JP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// 30</a:t>
            </a:r>
            <a:r>
              <a:rPr lang="ja-JP" altLang="en-US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の値を多くすると撃つ頻度が下がり、少なくすると頻度が上がる</a:t>
            </a:r>
            <a:endParaRPr kumimoji="1" lang="ja-JP" altLang="en-US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00900" y="5139387"/>
            <a:ext cx="10246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if(this.rnd(100</a:t>
            </a:r>
            <a:r>
              <a:rPr lang="en-US" altLang="ja-JP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)&lt;1){ </a:t>
            </a:r>
          </a:p>
          <a:p>
            <a:r>
              <a:rPr lang="en-US" altLang="ja-JP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// 1</a:t>
            </a:r>
            <a:r>
              <a:rPr lang="ja-JP" altLang="en-US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の値を多くすると撃つ頻度</a:t>
            </a:r>
            <a:r>
              <a:rPr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が</a:t>
            </a:r>
            <a:r>
              <a:rPr lang="ja-JP" altLang="en-US" sz="2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上がる</a:t>
            </a:r>
            <a:endParaRPr kumimoji="1" lang="ja-JP" altLang="en-US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976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スマートフォンで遊んでみよう！</a:t>
            </a:r>
            <a:r>
              <a:rPr lang="en-US" altLang="ja-JP"/>
              <a:t>(1)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デスクトップの「オープンキャンパス」フォルダを開き，「ファイル転送」を開く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23</a:t>
            </a:fld>
            <a:endParaRPr kumimoji="1" lang="ja-JP" altLang="en-US"/>
          </a:p>
        </p:txBody>
      </p:sp>
      <p:pic>
        <p:nvPicPr>
          <p:cNvPr id="6" name="図 5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246" y="3078730"/>
            <a:ext cx="1009702" cy="857294"/>
          </a:xfrm>
          <a:prstGeom prst="rect">
            <a:avLst/>
          </a:prstGeom>
        </p:spPr>
      </p:pic>
      <p:pic>
        <p:nvPicPr>
          <p:cNvPr id="8" name="図 7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216" y="2374056"/>
            <a:ext cx="5679916" cy="406519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円/楕円 8"/>
          <p:cNvSpPr/>
          <p:nvPr/>
        </p:nvSpPr>
        <p:spPr>
          <a:xfrm>
            <a:off x="6609806" y="5704115"/>
            <a:ext cx="1898468" cy="95794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4374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707" y="2359664"/>
            <a:ext cx="6816649" cy="423408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スマートフォンで遊んでみよう！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oc2019</a:t>
            </a:r>
            <a:r>
              <a:rPr kumimoji="1" lang="ja-JP" altLang="en-US" dirty="0" smtClean="0"/>
              <a:t>のフォルダ</a:t>
            </a:r>
            <a:r>
              <a:rPr lang="ja-JP" altLang="en-US" dirty="0"/>
              <a:t>を</a:t>
            </a:r>
            <a:r>
              <a:rPr kumimoji="1" lang="ja-JP" altLang="en-US" dirty="0" smtClean="0"/>
              <a:t>ブラウザへドラッグ＆ドロップ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24</a:t>
            </a:fld>
            <a:endParaRPr kumimoji="1" lang="ja-JP" altLang="en-US"/>
          </a:p>
        </p:txBody>
      </p:sp>
      <p:pic>
        <p:nvPicPr>
          <p:cNvPr id="8" name="図 7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707" y="2961970"/>
            <a:ext cx="8496737" cy="431822"/>
          </a:xfrm>
          <a:prstGeom prst="rect">
            <a:avLst/>
          </a:prstGeom>
        </p:spPr>
      </p:pic>
      <p:sp>
        <p:nvSpPr>
          <p:cNvPr id="10" name="右矢印 9"/>
          <p:cNvSpPr/>
          <p:nvPr/>
        </p:nvSpPr>
        <p:spPr>
          <a:xfrm rot="13374280">
            <a:off x="3035993" y="4198031"/>
            <a:ext cx="3472048" cy="5573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8873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028" y="3161153"/>
            <a:ext cx="3743847" cy="353426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6600" y="118383"/>
            <a:ext cx="10515600" cy="1325563"/>
          </a:xfrm>
        </p:spPr>
        <p:txBody>
          <a:bodyPr/>
          <a:lstStyle/>
          <a:p>
            <a:r>
              <a:rPr lang="ja-JP" altLang="en-US" dirty="0"/>
              <a:t>スマートフォンで遊んでみよう！</a:t>
            </a:r>
            <a:r>
              <a:rPr lang="en-US" altLang="ja-JP" dirty="0"/>
              <a:t>(3)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3123555" y="5405336"/>
            <a:ext cx="1393373" cy="487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SAMPLE</a:t>
            </a:r>
            <a:endParaRPr kumimoji="1" lang="ja-JP" altLang="en-US" dirty="0"/>
          </a:p>
        </p:txBody>
      </p:sp>
      <p:sp>
        <p:nvSpPr>
          <p:cNvPr id="10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825625"/>
            <a:ext cx="10760676" cy="1041143"/>
          </a:xfrm>
        </p:spPr>
        <p:txBody>
          <a:bodyPr/>
          <a:lstStyle/>
          <a:p>
            <a:r>
              <a:rPr kumimoji="1" lang="ja-JP" altLang="en-US" dirty="0"/>
              <a:t>「アップロード完了」が表示されたら，スマートフォンで</a:t>
            </a:r>
            <a:r>
              <a:rPr kumimoji="1" lang="en-US" altLang="ja-JP" dirty="0"/>
              <a:t>QR</a:t>
            </a:r>
            <a:r>
              <a:rPr kumimoji="1" lang="ja-JP" altLang="en-US" dirty="0"/>
              <a:t>コードを読み取ってみよう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708822" y="4415481"/>
            <a:ext cx="378940" cy="263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308" y="2948728"/>
            <a:ext cx="3905451" cy="3746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9153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2886" y="195309"/>
            <a:ext cx="10515600" cy="875846"/>
          </a:xfrm>
        </p:spPr>
        <p:txBody>
          <a:bodyPr/>
          <a:lstStyle/>
          <a:p>
            <a:r>
              <a:rPr kumimoji="1" lang="ja-JP" altLang="en-US" smtClean="0"/>
              <a:t>最後に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091" y="1384664"/>
            <a:ext cx="11170920" cy="5201602"/>
          </a:xfrm>
        </p:spPr>
        <p:txBody>
          <a:bodyPr>
            <a:normAutofit lnSpcReduction="10000"/>
          </a:bodyPr>
          <a:lstStyle/>
          <a:p>
            <a:r>
              <a:rPr lang="en-US" altLang="ja-JP" sz="36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USB</a:t>
            </a:r>
            <a:r>
              <a:rPr lang="ja-JP" altLang="en-US" sz="36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メモリにファイルを持ち帰ってください</a:t>
            </a:r>
            <a:endParaRPr lang="en-US" altLang="ja-JP" sz="36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1"/>
            <a:r>
              <a:rPr lang="en-US" altLang="ja-JP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USB</a:t>
            </a:r>
            <a:r>
              <a:rPr lang="ja-JP" altLang="en-US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メモリを</a:t>
            </a:r>
            <a:r>
              <a:rPr lang="en-US" altLang="ja-JP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PC</a:t>
            </a:r>
            <a:r>
              <a:rPr lang="ja-JP" altLang="en-US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に接続</a:t>
            </a:r>
            <a:endParaRPr lang="en-US" altLang="ja-JP" sz="32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1"/>
            <a:r>
              <a:rPr lang="ja-JP" altLang="en-US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デスクトップの「オープンキャンパス」を開く</a:t>
            </a:r>
            <a:endParaRPr lang="en-US" altLang="ja-JP" sz="32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1"/>
            <a:r>
              <a:rPr lang="ja-JP" altLang="en-US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全ファイルを選択し，</a:t>
            </a:r>
            <a:r>
              <a:rPr lang="en-US" altLang="ja-JP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USB</a:t>
            </a:r>
            <a:r>
              <a:rPr lang="ja-JP" altLang="en-US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メモリのフォルダにコピー</a:t>
            </a:r>
            <a:endParaRPr lang="en-US" altLang="ja-JP" sz="36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36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今日作成したプログラムは、次の</a:t>
            </a:r>
            <a:r>
              <a:rPr lang="en-US" altLang="ja-JP" sz="36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Web</a:t>
            </a:r>
            <a:r>
              <a:rPr lang="ja-JP" altLang="en-US" sz="36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ブラウザで動作します</a:t>
            </a:r>
            <a:r>
              <a:rPr lang="en-US" altLang="ja-JP" sz="3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※</a:t>
            </a:r>
            <a:r>
              <a:rPr lang="ja-JP" altLang="en-US" sz="3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必ず最新のバージョンをお使い</a:t>
            </a:r>
            <a:r>
              <a:rPr lang="ja-JP" altLang="en-US" sz="36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下さい</a:t>
            </a:r>
            <a:endParaRPr lang="en-US" altLang="ja-JP" sz="36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1"/>
            <a:r>
              <a:rPr kumimoji="1" lang="en-US" altLang="ja-JP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Google Chrome</a:t>
            </a:r>
          </a:p>
          <a:p>
            <a:pPr lvl="1"/>
            <a:r>
              <a:rPr lang="en-US" altLang="ja-JP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Firefox</a:t>
            </a:r>
          </a:p>
          <a:p>
            <a:r>
              <a:rPr kumimoji="1" lang="ja-JP" altLang="en-US" sz="36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詳しい解説は次のページでも見られます</a:t>
            </a:r>
            <a:endParaRPr kumimoji="1" lang="en-US" altLang="ja-JP" sz="36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buNone/>
            </a:pPr>
            <a:r>
              <a:rPr lang="en-US" altLang="ja-JP" sz="36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http://cho.is.meisei-u.ac.jp/profile</a:t>
            </a:r>
            <a:r>
              <a:rPr lang="en-US" altLang="ja-JP" sz="3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/</a:t>
            </a:r>
            <a:endParaRPr kumimoji="1" lang="ja-JP" altLang="en-US" sz="36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2193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B5BF3B02-C693-C04E-8793-A8FE5CBDA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より「本格的な」プログラミング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4F7A54FB-95DD-A749-9ED2-4D22D6EED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84B0954D-B826-AC47-BAA9-A7AD38578E02}"/>
              </a:ext>
            </a:extLst>
          </p:cNvPr>
          <p:cNvSpPr txBox="1"/>
          <p:nvPr/>
        </p:nvSpPr>
        <p:spPr>
          <a:xfrm>
            <a:off x="448053" y="1477525"/>
            <a:ext cx="5403018" cy="50475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altLang="ja-JP" sz="1400" dirty="0"/>
              <a:t>struct </a:t>
            </a:r>
            <a:r>
              <a:rPr lang="en-GB" altLang="ja-JP" sz="1400" dirty="0" err="1"/>
              <a:t>sockaddr_in</a:t>
            </a:r>
            <a:r>
              <a:rPr lang="en-GB" altLang="ja-JP" sz="1400" dirty="0"/>
              <a:t> </a:t>
            </a:r>
            <a:r>
              <a:rPr lang="en-GB" altLang="ja-JP" sz="1400" dirty="0" err="1"/>
              <a:t>server_addr</a:t>
            </a:r>
            <a:r>
              <a:rPr lang="en-GB" altLang="ja-JP" sz="1400" dirty="0"/>
              <a:t>;</a:t>
            </a:r>
          </a:p>
          <a:p>
            <a:endParaRPr lang="en-GB" altLang="ja-JP" sz="1400" dirty="0"/>
          </a:p>
          <a:p>
            <a:r>
              <a:rPr lang="en-GB" altLang="ja-JP" sz="1400" dirty="0"/>
              <a:t>void </a:t>
            </a:r>
            <a:r>
              <a:rPr lang="en-GB" altLang="ja-JP" sz="1400" dirty="0" err="1"/>
              <a:t>setup_server_addr</a:t>
            </a:r>
            <a:r>
              <a:rPr lang="en-GB" altLang="ja-JP" sz="1400" dirty="0"/>
              <a:t>(char *</a:t>
            </a:r>
            <a:r>
              <a:rPr lang="en-GB" altLang="ja-JP" sz="1400" dirty="0" err="1"/>
              <a:t>server_host</a:t>
            </a:r>
            <a:r>
              <a:rPr lang="en-GB" altLang="ja-JP" sz="1400" dirty="0"/>
              <a:t>, </a:t>
            </a:r>
            <a:r>
              <a:rPr lang="en-GB" altLang="ja-JP" sz="1400" dirty="0" err="1"/>
              <a:t>int</a:t>
            </a:r>
            <a:r>
              <a:rPr lang="en-GB" altLang="ja-JP" sz="1400" dirty="0"/>
              <a:t> </a:t>
            </a:r>
            <a:r>
              <a:rPr lang="en-GB" altLang="ja-JP" sz="1400" dirty="0" err="1"/>
              <a:t>server_port</a:t>
            </a:r>
            <a:r>
              <a:rPr lang="en-GB" altLang="ja-JP" sz="1400" dirty="0"/>
              <a:t>){</a:t>
            </a:r>
          </a:p>
          <a:p>
            <a:r>
              <a:rPr lang="en-GB" altLang="ja-JP" sz="1400" dirty="0"/>
              <a:t>  struct </a:t>
            </a:r>
            <a:r>
              <a:rPr lang="en-GB" altLang="ja-JP" sz="1400" dirty="0" err="1"/>
              <a:t>hostent</a:t>
            </a:r>
            <a:r>
              <a:rPr lang="en-GB" altLang="ja-JP" sz="1400" dirty="0"/>
              <a:t> *</a:t>
            </a:r>
            <a:r>
              <a:rPr lang="en-GB" altLang="ja-JP" sz="1400" dirty="0" err="1"/>
              <a:t>hp</a:t>
            </a:r>
            <a:r>
              <a:rPr lang="en-GB" altLang="ja-JP" sz="1400" dirty="0"/>
              <a:t>;</a:t>
            </a:r>
          </a:p>
          <a:p>
            <a:endParaRPr lang="en-GB" altLang="ja-JP" sz="1400" dirty="0"/>
          </a:p>
          <a:p>
            <a:r>
              <a:rPr lang="en-GB" altLang="ja-JP" sz="1400" dirty="0"/>
              <a:t>  </a:t>
            </a:r>
            <a:r>
              <a:rPr lang="en-GB" altLang="ja-JP" sz="1400" dirty="0" err="1"/>
              <a:t>hp</a:t>
            </a:r>
            <a:r>
              <a:rPr lang="en-GB" altLang="ja-JP" sz="1400" dirty="0"/>
              <a:t> = </a:t>
            </a:r>
            <a:r>
              <a:rPr lang="en-GB" altLang="ja-JP" sz="1400" dirty="0" err="1"/>
              <a:t>gethostbyname</a:t>
            </a:r>
            <a:r>
              <a:rPr lang="en-GB" altLang="ja-JP" sz="1400" dirty="0"/>
              <a:t>(</a:t>
            </a:r>
            <a:r>
              <a:rPr lang="en-GB" altLang="ja-JP" sz="1400" dirty="0" err="1"/>
              <a:t>server_host</a:t>
            </a:r>
            <a:r>
              <a:rPr lang="en-GB" altLang="ja-JP" sz="1400" dirty="0"/>
              <a:t>);</a:t>
            </a:r>
          </a:p>
          <a:p>
            <a:r>
              <a:rPr lang="en-GB" altLang="ja-JP" sz="1400" dirty="0"/>
              <a:t>  </a:t>
            </a:r>
            <a:r>
              <a:rPr lang="en-GB" altLang="ja-JP" sz="1400" dirty="0" err="1"/>
              <a:t>endhostent</a:t>
            </a:r>
            <a:r>
              <a:rPr lang="en-GB" altLang="ja-JP" sz="1400" dirty="0"/>
              <a:t>();</a:t>
            </a:r>
          </a:p>
          <a:p>
            <a:endParaRPr lang="en-GB" altLang="ja-JP" sz="1400" dirty="0"/>
          </a:p>
          <a:p>
            <a:r>
              <a:rPr lang="en-GB" altLang="ja-JP" sz="1400" dirty="0"/>
              <a:t>  if(</a:t>
            </a:r>
            <a:r>
              <a:rPr lang="en-GB" altLang="ja-JP" sz="1400" dirty="0" err="1"/>
              <a:t>hp</a:t>
            </a:r>
            <a:r>
              <a:rPr lang="en-GB" altLang="ja-JP" sz="1400" dirty="0"/>
              <a:t> == NULL){</a:t>
            </a:r>
          </a:p>
          <a:p>
            <a:r>
              <a:rPr lang="en-GB" altLang="ja-JP" sz="1400" dirty="0"/>
              <a:t>    </a:t>
            </a:r>
            <a:r>
              <a:rPr lang="en-GB" altLang="ja-JP" sz="1400" dirty="0" err="1"/>
              <a:t>fprintf</a:t>
            </a:r>
            <a:r>
              <a:rPr lang="en-GB" altLang="ja-JP" sz="1400" dirty="0"/>
              <a:t>(stderr, "host %s unknown\n", </a:t>
            </a:r>
            <a:r>
              <a:rPr lang="en-GB" altLang="ja-JP" sz="1400" dirty="0" err="1"/>
              <a:t>server_host</a:t>
            </a:r>
            <a:r>
              <a:rPr lang="en-GB" altLang="ja-JP" sz="1400" dirty="0"/>
              <a:t>);</a:t>
            </a:r>
          </a:p>
          <a:p>
            <a:r>
              <a:rPr lang="en-GB" altLang="ja-JP" sz="1400" dirty="0"/>
              <a:t>    exit(1);</a:t>
            </a:r>
          </a:p>
          <a:p>
            <a:r>
              <a:rPr lang="en-GB" altLang="ja-JP" sz="1400" dirty="0"/>
              <a:t>  }</a:t>
            </a:r>
          </a:p>
          <a:p>
            <a:endParaRPr lang="en-GB" altLang="ja-JP" sz="1400" dirty="0"/>
          </a:p>
          <a:p>
            <a:r>
              <a:rPr lang="en-GB" altLang="ja-JP" sz="1400" dirty="0"/>
              <a:t>  </a:t>
            </a:r>
            <a:r>
              <a:rPr lang="en-GB" altLang="ja-JP" sz="1400" dirty="0" err="1"/>
              <a:t>bzero</a:t>
            </a:r>
            <a:r>
              <a:rPr lang="en-GB" altLang="ja-JP" sz="1400" dirty="0"/>
              <a:t>((char *) &amp;</a:t>
            </a:r>
            <a:r>
              <a:rPr lang="en-GB" altLang="ja-JP" sz="1400" dirty="0" err="1"/>
              <a:t>server_addr</a:t>
            </a:r>
            <a:r>
              <a:rPr lang="en-GB" altLang="ja-JP" sz="1400" dirty="0"/>
              <a:t>, </a:t>
            </a:r>
            <a:r>
              <a:rPr lang="en-GB" altLang="ja-JP" sz="1400" dirty="0" err="1"/>
              <a:t>sizeof</a:t>
            </a:r>
            <a:r>
              <a:rPr lang="en-GB" altLang="ja-JP" sz="1400" dirty="0"/>
              <a:t>(</a:t>
            </a:r>
            <a:r>
              <a:rPr lang="en-GB" altLang="ja-JP" sz="1400" dirty="0" err="1"/>
              <a:t>server_addr</a:t>
            </a:r>
            <a:r>
              <a:rPr lang="en-GB" altLang="ja-JP" sz="1400" dirty="0"/>
              <a:t>));</a:t>
            </a:r>
          </a:p>
          <a:p>
            <a:r>
              <a:rPr lang="en-GB" altLang="ja-JP" sz="1400" dirty="0"/>
              <a:t>  </a:t>
            </a:r>
            <a:r>
              <a:rPr lang="en-GB" altLang="ja-JP" sz="1400" dirty="0" err="1"/>
              <a:t>server_addr.sin_family</a:t>
            </a:r>
            <a:r>
              <a:rPr lang="en-GB" altLang="ja-JP" sz="1400" dirty="0"/>
              <a:t> = AF_INET;</a:t>
            </a:r>
          </a:p>
          <a:p>
            <a:r>
              <a:rPr lang="en-GB" altLang="ja-JP" sz="1400" dirty="0"/>
              <a:t>  </a:t>
            </a:r>
            <a:r>
              <a:rPr lang="en-GB" altLang="ja-JP" sz="1400" dirty="0" err="1"/>
              <a:t>server_addr.sin_port</a:t>
            </a:r>
            <a:r>
              <a:rPr lang="en-GB" altLang="ja-JP" sz="1400" dirty="0"/>
              <a:t>  = </a:t>
            </a:r>
            <a:r>
              <a:rPr lang="en-GB" altLang="ja-JP" sz="1400" dirty="0" err="1"/>
              <a:t>htons</a:t>
            </a:r>
            <a:r>
              <a:rPr lang="en-GB" altLang="ja-JP" sz="1400" dirty="0"/>
              <a:t>(</a:t>
            </a:r>
            <a:r>
              <a:rPr lang="en-GB" altLang="ja-JP" sz="1400" dirty="0" err="1"/>
              <a:t>server_port</a:t>
            </a:r>
            <a:r>
              <a:rPr lang="en-GB" altLang="ja-JP" sz="1400" dirty="0"/>
              <a:t>);</a:t>
            </a:r>
          </a:p>
          <a:p>
            <a:r>
              <a:rPr lang="en-GB" altLang="ja-JP" sz="1400" dirty="0"/>
              <a:t>  </a:t>
            </a:r>
            <a:r>
              <a:rPr lang="en-GB" altLang="ja-JP" sz="1400" dirty="0" err="1"/>
              <a:t>bcopy</a:t>
            </a:r>
            <a:r>
              <a:rPr lang="en-GB" altLang="ja-JP" sz="1400" dirty="0"/>
              <a:t>(</a:t>
            </a:r>
            <a:r>
              <a:rPr lang="en-GB" altLang="ja-JP" sz="1400" dirty="0" err="1"/>
              <a:t>hp</a:t>
            </a:r>
            <a:r>
              <a:rPr lang="en-GB" altLang="ja-JP" sz="1400" dirty="0"/>
              <a:t>-&gt;</a:t>
            </a:r>
            <a:r>
              <a:rPr lang="en-GB" altLang="ja-JP" sz="1400" dirty="0" err="1"/>
              <a:t>h_addr_list</a:t>
            </a:r>
            <a:r>
              <a:rPr lang="en-GB" altLang="ja-JP" sz="1400" dirty="0"/>
              <a:t>[0], (char *)&amp;</a:t>
            </a:r>
            <a:r>
              <a:rPr lang="en-GB" altLang="ja-JP" sz="1400" dirty="0" err="1"/>
              <a:t>server_addr.sin_addr.s_addr</a:t>
            </a:r>
            <a:r>
              <a:rPr lang="en-GB" altLang="ja-JP" sz="1400" dirty="0"/>
              <a:t>, 4);</a:t>
            </a:r>
          </a:p>
          <a:p>
            <a:r>
              <a:rPr lang="en-GB" altLang="ja-JP" sz="1400" dirty="0"/>
              <a:t>}</a:t>
            </a:r>
          </a:p>
          <a:p>
            <a:endParaRPr lang="en-GB" altLang="ja-JP" sz="1400" dirty="0"/>
          </a:p>
          <a:p>
            <a:r>
              <a:rPr lang="en-GB" altLang="ja-JP" sz="1400" dirty="0"/>
              <a:t>void </a:t>
            </a:r>
            <a:r>
              <a:rPr lang="en-GB" altLang="ja-JP" sz="1400" dirty="0" err="1"/>
              <a:t>print_err_msg</a:t>
            </a:r>
            <a:r>
              <a:rPr lang="en-GB" altLang="ja-JP" sz="1400" dirty="0"/>
              <a:t>(char *s){</a:t>
            </a:r>
          </a:p>
          <a:p>
            <a:r>
              <a:rPr lang="en-GB" altLang="ja-JP" sz="1400" dirty="0"/>
              <a:t>  </a:t>
            </a:r>
            <a:r>
              <a:rPr lang="en-GB" altLang="ja-JP" sz="1400" dirty="0" err="1"/>
              <a:t>fprintf</a:t>
            </a:r>
            <a:r>
              <a:rPr lang="en-GB" altLang="ja-JP" sz="1400" dirty="0"/>
              <a:t>(stderr, "Usage: %s [-v] -f &lt;</a:t>
            </a:r>
            <a:r>
              <a:rPr lang="en-GB" altLang="ja-JP" sz="1400" dirty="0" err="1"/>
              <a:t>playername.txt</a:t>
            </a:r>
            <a:r>
              <a:rPr lang="en-GB" altLang="ja-JP" sz="1400" dirty="0"/>
              <a:t>&gt; &lt;</a:t>
            </a:r>
            <a:r>
              <a:rPr lang="en-GB" altLang="ja-JP" sz="1400" dirty="0" err="1"/>
              <a:t>server:port</a:t>
            </a:r>
            <a:r>
              <a:rPr lang="en-GB" altLang="ja-JP" sz="1400" dirty="0"/>
              <a:t>&gt;\n", s);</a:t>
            </a:r>
          </a:p>
          <a:p>
            <a:r>
              <a:rPr lang="en-GB" altLang="ja-JP" sz="1400" dirty="0"/>
              <a:t>  exit(1);</a:t>
            </a:r>
          </a:p>
          <a:p>
            <a:r>
              <a:rPr lang="en-GB" altLang="ja-JP" sz="1400" dirty="0"/>
              <a:t>}</a:t>
            </a:r>
            <a:endParaRPr kumimoji="1" lang="ja-JP" altLang="en-US" sz="140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xmlns="" id="{F1920FD1-3E10-4F43-9B31-CD47875749F9}"/>
              </a:ext>
            </a:extLst>
          </p:cNvPr>
          <p:cNvSpPr txBox="1"/>
          <p:nvPr/>
        </p:nvSpPr>
        <p:spPr>
          <a:xfrm>
            <a:off x="6207504" y="1340080"/>
            <a:ext cx="5671458" cy="54784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altLang="ja-JP" sz="1000" dirty="0"/>
              <a:t>private </a:t>
            </a:r>
            <a:r>
              <a:rPr lang="en-GB" altLang="ja-JP" sz="1000" dirty="0" err="1"/>
              <a:t>boolean</a:t>
            </a:r>
            <a:r>
              <a:rPr lang="en-GB" altLang="ja-JP" sz="1000" dirty="0"/>
              <a:t> </a:t>
            </a:r>
            <a:r>
              <a:rPr lang="en-GB" altLang="ja-JP" sz="1000" dirty="0" err="1"/>
              <a:t>sendGreetingMsg</a:t>
            </a:r>
            <a:r>
              <a:rPr lang="en-GB" altLang="ja-JP" sz="1000" dirty="0"/>
              <a:t>(</a:t>
            </a:r>
            <a:r>
              <a:rPr lang="en-GB" altLang="ja-JP" sz="1000" dirty="0" err="1"/>
              <a:t>int</a:t>
            </a:r>
            <a:r>
              <a:rPr lang="en-GB" altLang="ja-JP" sz="1000" dirty="0"/>
              <a:t> id) throws </a:t>
            </a:r>
            <a:r>
              <a:rPr lang="en-GB" altLang="ja-JP" sz="1000" dirty="0" err="1"/>
              <a:t>ComIOException</a:t>
            </a:r>
            <a:r>
              <a:rPr lang="en-GB" altLang="ja-JP" sz="1000" dirty="0"/>
              <a:t>, </a:t>
            </a:r>
            <a:r>
              <a:rPr lang="en-GB" altLang="ja-JP" sz="1000" dirty="0" err="1"/>
              <a:t>ComTimeoutException</a:t>
            </a:r>
            <a:r>
              <a:rPr lang="en-GB" altLang="ja-JP" sz="1000" dirty="0"/>
              <a:t> {</a:t>
            </a:r>
          </a:p>
          <a:p>
            <a:r>
              <a:rPr lang="en-GB" altLang="ja-JP" sz="1000" dirty="0"/>
              <a:t>    players[id].</a:t>
            </a:r>
            <a:r>
              <a:rPr lang="en-GB" altLang="ja-JP" sz="1000" dirty="0" err="1"/>
              <a:t>sendMsg</a:t>
            </a:r>
            <a:r>
              <a:rPr lang="en-GB" altLang="ja-JP" sz="1000" dirty="0"/>
              <a:t>("</a:t>
            </a:r>
            <a:r>
              <a:rPr lang="en-GB" altLang="ja-JP" sz="1000" dirty="0" err="1"/>
              <a:t>BattleshipServer</a:t>
            </a:r>
            <a:r>
              <a:rPr lang="en-GB" altLang="ja-JP" sz="1000" dirty="0"/>
              <a:t> protocol version " + </a:t>
            </a:r>
            <a:r>
              <a:rPr lang="en-GB" altLang="ja-JP" sz="1000" dirty="0" err="1"/>
              <a:t>Constants.PROTOCOLVERSION</a:t>
            </a:r>
            <a:r>
              <a:rPr lang="en-GB" altLang="ja-JP" sz="1000" dirty="0"/>
              <a:t> + "\n");</a:t>
            </a:r>
          </a:p>
          <a:p>
            <a:endParaRPr lang="en-GB" altLang="ja-JP" sz="1000" dirty="0"/>
          </a:p>
          <a:p>
            <a:r>
              <a:rPr lang="en-GB" altLang="ja-JP" sz="1000" dirty="0"/>
              <a:t>    String[] </a:t>
            </a:r>
            <a:r>
              <a:rPr lang="en-GB" altLang="ja-JP" sz="1000" dirty="0" err="1"/>
              <a:t>msgs</a:t>
            </a:r>
            <a:r>
              <a:rPr lang="en-GB" altLang="ja-JP" sz="1000" dirty="0"/>
              <a:t> = players[id].</a:t>
            </a:r>
            <a:r>
              <a:rPr lang="en-GB" altLang="ja-JP" sz="1000" dirty="0" err="1"/>
              <a:t>readMsg</a:t>
            </a:r>
            <a:r>
              <a:rPr lang="en-GB" altLang="ja-JP" sz="1000" dirty="0"/>
              <a:t>(5);</a:t>
            </a:r>
          </a:p>
          <a:p>
            <a:endParaRPr lang="en-GB" altLang="ja-JP" sz="1000" dirty="0"/>
          </a:p>
          <a:p>
            <a:r>
              <a:rPr lang="en-GB" altLang="ja-JP" sz="1000" dirty="0"/>
              <a:t>    players[id].</a:t>
            </a:r>
            <a:r>
              <a:rPr lang="en-GB" altLang="ja-JP" sz="1000" dirty="0" err="1"/>
              <a:t>setName</a:t>
            </a:r>
            <a:r>
              <a:rPr lang="en-GB" altLang="ja-JP" sz="1000" dirty="0"/>
              <a:t>(</a:t>
            </a:r>
            <a:r>
              <a:rPr lang="en-GB" altLang="ja-JP" sz="1000" dirty="0" err="1"/>
              <a:t>msgs</a:t>
            </a:r>
            <a:r>
              <a:rPr lang="en-GB" altLang="ja-JP" sz="1000" dirty="0"/>
              <a:t>[0]);</a:t>
            </a:r>
          </a:p>
          <a:p>
            <a:endParaRPr lang="en-GB" altLang="ja-JP" sz="1000" dirty="0"/>
          </a:p>
          <a:p>
            <a:r>
              <a:rPr lang="en-GB" altLang="ja-JP" sz="1000" dirty="0"/>
              <a:t>    </a:t>
            </a:r>
            <a:r>
              <a:rPr lang="en-GB" altLang="ja-JP" sz="1000" dirty="0" err="1"/>
              <a:t>logWriter.printf</a:t>
            </a:r>
            <a:r>
              <a:rPr lang="en-GB" altLang="ja-JP" sz="1000" dirty="0"/>
              <a:t>("%d:%s\n", id, </a:t>
            </a:r>
            <a:r>
              <a:rPr lang="en-GB" altLang="ja-JP" sz="1000" dirty="0" err="1"/>
              <a:t>msgs</a:t>
            </a:r>
            <a:r>
              <a:rPr lang="en-GB" altLang="ja-JP" sz="1000" dirty="0"/>
              <a:t>[0]);</a:t>
            </a:r>
          </a:p>
          <a:p>
            <a:r>
              <a:rPr lang="en-GB" altLang="ja-JP" sz="1000" dirty="0"/>
              <a:t>    </a:t>
            </a:r>
          </a:p>
          <a:p>
            <a:r>
              <a:rPr lang="en-GB" altLang="ja-JP" sz="1000" dirty="0"/>
              <a:t>    String[] </a:t>
            </a:r>
            <a:r>
              <a:rPr lang="en-GB" altLang="ja-JP" sz="1000" dirty="0" err="1"/>
              <a:t>shipStr</a:t>
            </a:r>
            <a:r>
              <a:rPr lang="en-GB" altLang="ja-JP" sz="1000" dirty="0"/>
              <a:t> = new String[msgs.length-1];</a:t>
            </a:r>
          </a:p>
          <a:p>
            <a:r>
              <a:rPr lang="en-GB" altLang="ja-JP" sz="1000" dirty="0"/>
              <a:t>    for(</a:t>
            </a:r>
            <a:r>
              <a:rPr lang="en-GB" altLang="ja-JP" sz="1000" dirty="0" err="1"/>
              <a:t>int</a:t>
            </a:r>
            <a:r>
              <a:rPr lang="en-GB" altLang="ja-JP" sz="1000" dirty="0"/>
              <a:t> </a:t>
            </a:r>
            <a:r>
              <a:rPr lang="en-GB" altLang="ja-JP" sz="1000" dirty="0" err="1"/>
              <a:t>i</a:t>
            </a:r>
            <a:r>
              <a:rPr lang="en-GB" altLang="ja-JP" sz="1000" dirty="0"/>
              <a:t> = 1; </a:t>
            </a:r>
            <a:r>
              <a:rPr lang="en-GB" altLang="ja-JP" sz="1000" dirty="0" err="1"/>
              <a:t>i</a:t>
            </a:r>
            <a:r>
              <a:rPr lang="en-GB" altLang="ja-JP" sz="1000" dirty="0"/>
              <a:t> &lt; </a:t>
            </a:r>
            <a:r>
              <a:rPr lang="en-GB" altLang="ja-JP" sz="1000" dirty="0" err="1"/>
              <a:t>msgs.length</a:t>
            </a:r>
            <a:r>
              <a:rPr lang="en-GB" altLang="ja-JP" sz="1000" dirty="0"/>
              <a:t>; </a:t>
            </a:r>
            <a:r>
              <a:rPr lang="en-GB" altLang="ja-JP" sz="1000" dirty="0" err="1"/>
              <a:t>i</a:t>
            </a:r>
            <a:r>
              <a:rPr lang="en-GB" altLang="ja-JP" sz="1000" dirty="0"/>
              <a:t>++){</a:t>
            </a:r>
          </a:p>
          <a:p>
            <a:r>
              <a:rPr lang="en-GB" altLang="ja-JP" sz="1000" dirty="0"/>
              <a:t>      </a:t>
            </a:r>
            <a:r>
              <a:rPr lang="en-GB" altLang="ja-JP" sz="1000" dirty="0" err="1"/>
              <a:t>shipStr</a:t>
            </a:r>
            <a:r>
              <a:rPr lang="en-GB" altLang="ja-JP" sz="1000" dirty="0"/>
              <a:t>[i-1] = </a:t>
            </a:r>
            <a:r>
              <a:rPr lang="en-GB" altLang="ja-JP" sz="1000" dirty="0" err="1"/>
              <a:t>msgs</a:t>
            </a:r>
            <a:r>
              <a:rPr lang="en-GB" altLang="ja-JP" sz="1000" dirty="0"/>
              <a:t>[</a:t>
            </a:r>
            <a:r>
              <a:rPr lang="en-GB" altLang="ja-JP" sz="1000" dirty="0" err="1"/>
              <a:t>i</a:t>
            </a:r>
            <a:r>
              <a:rPr lang="en-GB" altLang="ja-JP" sz="1000" dirty="0"/>
              <a:t>];</a:t>
            </a:r>
          </a:p>
          <a:p>
            <a:r>
              <a:rPr lang="en-GB" altLang="ja-JP" sz="1000" dirty="0"/>
              <a:t>    }</a:t>
            </a:r>
          </a:p>
          <a:p>
            <a:endParaRPr lang="en-GB" altLang="ja-JP" sz="1000" dirty="0"/>
          </a:p>
          <a:p>
            <a:r>
              <a:rPr lang="en-GB" altLang="ja-JP" sz="1000" dirty="0"/>
              <a:t>    </a:t>
            </a:r>
            <a:r>
              <a:rPr lang="en-GB" altLang="ja-JP" sz="1000" dirty="0" err="1"/>
              <a:t>ShipsValidator</a:t>
            </a:r>
            <a:r>
              <a:rPr lang="en-GB" altLang="ja-JP" sz="1000" dirty="0"/>
              <a:t> validator = new </a:t>
            </a:r>
            <a:r>
              <a:rPr lang="en-GB" altLang="ja-JP" sz="1000" dirty="0" err="1"/>
              <a:t>ShipsValidator</a:t>
            </a:r>
            <a:r>
              <a:rPr lang="en-GB" altLang="ja-JP" sz="1000" dirty="0"/>
              <a:t>(</a:t>
            </a:r>
            <a:r>
              <a:rPr lang="en-GB" altLang="ja-JP" sz="1000" dirty="0" err="1"/>
              <a:t>Constants.BOARDSIZE</a:t>
            </a:r>
            <a:r>
              <a:rPr lang="en-GB" altLang="ja-JP" sz="1000" dirty="0"/>
              <a:t>);</a:t>
            </a:r>
          </a:p>
          <a:p>
            <a:endParaRPr lang="en-GB" altLang="ja-JP" sz="1000" dirty="0"/>
          </a:p>
          <a:p>
            <a:r>
              <a:rPr lang="en-GB" altLang="ja-JP" sz="1000" dirty="0"/>
              <a:t>    try{</a:t>
            </a:r>
          </a:p>
          <a:p>
            <a:r>
              <a:rPr lang="en-GB" altLang="ja-JP" sz="1000" dirty="0"/>
              <a:t>      </a:t>
            </a:r>
            <a:r>
              <a:rPr lang="en-GB" altLang="ja-JP" sz="1000" dirty="0" err="1"/>
              <a:t>ShipsGenerator</a:t>
            </a:r>
            <a:r>
              <a:rPr lang="en-GB" altLang="ja-JP" sz="1000" dirty="0"/>
              <a:t> gen = new </a:t>
            </a:r>
            <a:r>
              <a:rPr lang="en-GB" altLang="ja-JP" sz="1000" dirty="0" err="1"/>
              <a:t>ShipsGenerator</a:t>
            </a:r>
            <a:r>
              <a:rPr lang="en-GB" altLang="ja-JP" sz="1000" dirty="0"/>
              <a:t>(</a:t>
            </a:r>
            <a:r>
              <a:rPr lang="en-GB" altLang="ja-JP" sz="1000" dirty="0" err="1"/>
              <a:t>shipStr</a:t>
            </a:r>
            <a:r>
              <a:rPr lang="en-GB" altLang="ja-JP" sz="1000" dirty="0"/>
              <a:t>);</a:t>
            </a:r>
          </a:p>
          <a:p>
            <a:r>
              <a:rPr lang="en-GB" altLang="ja-JP" sz="1000" dirty="0"/>
              <a:t>      Ship[] ships = </a:t>
            </a:r>
            <a:r>
              <a:rPr lang="en-GB" altLang="ja-JP" sz="1000" dirty="0" err="1"/>
              <a:t>gen.generate</a:t>
            </a:r>
            <a:r>
              <a:rPr lang="en-GB" altLang="ja-JP" sz="1000" dirty="0"/>
              <a:t>();</a:t>
            </a:r>
          </a:p>
          <a:p>
            <a:endParaRPr lang="en-GB" altLang="ja-JP" sz="1000" dirty="0"/>
          </a:p>
          <a:p>
            <a:r>
              <a:rPr lang="en-GB" altLang="ja-JP" sz="1000" dirty="0"/>
              <a:t>      for(Ship s : ships){</a:t>
            </a:r>
          </a:p>
          <a:p>
            <a:r>
              <a:rPr lang="en-GB" altLang="ja-JP" sz="1000" dirty="0"/>
              <a:t>        if(!</a:t>
            </a:r>
            <a:r>
              <a:rPr lang="en-GB" altLang="ja-JP" sz="1000" dirty="0" err="1"/>
              <a:t>validator.assignShip</a:t>
            </a:r>
            <a:r>
              <a:rPr lang="en-GB" altLang="ja-JP" sz="1000" dirty="0"/>
              <a:t>(s)){ return false; }</a:t>
            </a:r>
          </a:p>
          <a:p>
            <a:r>
              <a:rPr lang="en-GB" altLang="ja-JP" sz="1000" dirty="0"/>
              <a:t>        </a:t>
            </a:r>
          </a:p>
          <a:p>
            <a:r>
              <a:rPr lang="en-GB" altLang="ja-JP" sz="1000" dirty="0"/>
              <a:t>        </a:t>
            </a:r>
            <a:r>
              <a:rPr lang="en-GB" altLang="ja-JP" sz="1000" dirty="0" err="1"/>
              <a:t>logWriter.printf</a:t>
            </a:r>
            <a:r>
              <a:rPr lang="en-GB" altLang="ja-JP" sz="1000" dirty="0"/>
              <a:t>("%s\n", </a:t>
            </a:r>
            <a:r>
              <a:rPr lang="en-GB" altLang="ja-JP" sz="1000" dirty="0" err="1"/>
              <a:t>s.toString</a:t>
            </a:r>
            <a:r>
              <a:rPr lang="en-GB" altLang="ja-JP" sz="1000" dirty="0"/>
              <a:t>());</a:t>
            </a:r>
          </a:p>
          <a:p>
            <a:r>
              <a:rPr lang="en-GB" altLang="ja-JP" sz="1000" dirty="0"/>
              <a:t>      }</a:t>
            </a:r>
          </a:p>
          <a:p>
            <a:r>
              <a:rPr lang="en-GB" altLang="ja-JP" sz="1000" dirty="0"/>
              <a:t>    } catch(</a:t>
            </a:r>
            <a:r>
              <a:rPr lang="en-GB" altLang="ja-JP" sz="1000" dirty="0" err="1"/>
              <a:t>NumberFormatException</a:t>
            </a:r>
            <a:r>
              <a:rPr lang="en-GB" altLang="ja-JP" sz="1000" dirty="0"/>
              <a:t> e){</a:t>
            </a:r>
          </a:p>
          <a:p>
            <a:r>
              <a:rPr lang="en-GB" altLang="ja-JP" sz="1000" dirty="0"/>
              <a:t>      </a:t>
            </a:r>
            <a:r>
              <a:rPr lang="en-GB" altLang="ja-JP" sz="1000" dirty="0" err="1"/>
              <a:t>e.printStackTrace</a:t>
            </a:r>
            <a:r>
              <a:rPr lang="en-GB" altLang="ja-JP" sz="1000" dirty="0"/>
              <a:t>();</a:t>
            </a:r>
          </a:p>
          <a:p>
            <a:r>
              <a:rPr lang="en-GB" altLang="ja-JP" sz="1000" dirty="0"/>
              <a:t>return false;</a:t>
            </a:r>
          </a:p>
          <a:p>
            <a:r>
              <a:rPr lang="en-GB" altLang="ja-JP" sz="1000" dirty="0"/>
              <a:t>    }</a:t>
            </a:r>
          </a:p>
          <a:p>
            <a:endParaRPr lang="en-GB" altLang="ja-JP" sz="1000" dirty="0"/>
          </a:p>
          <a:p>
            <a:r>
              <a:rPr lang="en-GB" altLang="ja-JP" sz="1000" dirty="0"/>
              <a:t>    assert </a:t>
            </a:r>
            <a:r>
              <a:rPr lang="en-GB" altLang="ja-JP" sz="1000" dirty="0" err="1"/>
              <a:t>validator.isValid</a:t>
            </a:r>
            <a:r>
              <a:rPr lang="en-GB" altLang="ja-JP" sz="1000" dirty="0"/>
              <a:t>();</a:t>
            </a:r>
          </a:p>
          <a:p>
            <a:r>
              <a:rPr lang="en-GB" altLang="ja-JP" sz="1000" dirty="0"/>
              <a:t>    </a:t>
            </a:r>
            <a:r>
              <a:rPr lang="en-GB" altLang="ja-JP" sz="1000" dirty="0" err="1"/>
              <a:t>board.setBoard</a:t>
            </a:r>
            <a:r>
              <a:rPr lang="en-GB" altLang="ja-JP" sz="1000" dirty="0"/>
              <a:t>(id, </a:t>
            </a:r>
            <a:r>
              <a:rPr lang="en-GB" altLang="ja-JP" sz="1000" dirty="0" err="1"/>
              <a:t>validator.getValidBoard</a:t>
            </a:r>
            <a:r>
              <a:rPr lang="en-GB" altLang="ja-JP" sz="1000" dirty="0"/>
              <a:t>());</a:t>
            </a:r>
          </a:p>
          <a:p>
            <a:endParaRPr lang="en-GB" altLang="ja-JP" sz="1000" dirty="0"/>
          </a:p>
          <a:p>
            <a:r>
              <a:rPr lang="en-GB" altLang="ja-JP" sz="1000" dirty="0"/>
              <a:t>    return true;</a:t>
            </a:r>
          </a:p>
          <a:p>
            <a:r>
              <a:rPr lang="en-GB" altLang="ja-JP" sz="1000" dirty="0"/>
              <a:t>  }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640703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>
            <a:extLst>
              <a:ext uri="{FF2B5EF4-FFF2-40B4-BE49-F238E27FC236}">
                <a16:creationId xmlns:a16="http://schemas.microsoft.com/office/drawing/2014/main" xmlns="" id="{310D9B80-C227-2B42-9DF4-6B9797FF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大学で学ぶプログラミングを「体験」</a:t>
            </a:r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xmlns="" id="{65A582F0-500E-D249-866E-3CD0DF776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4089"/>
            <a:ext cx="10515600" cy="4662261"/>
          </a:xfrm>
        </p:spPr>
        <p:txBody>
          <a:bodyPr/>
          <a:lstStyle/>
          <a:p>
            <a:r>
              <a:rPr lang="ja-JP" altLang="en-US"/>
              <a:t>初級編（午前の部）</a:t>
            </a:r>
            <a:endParaRPr lang="en-US" altLang="ja-JP" dirty="0"/>
          </a:p>
          <a:p>
            <a:pPr lvl="1"/>
            <a:r>
              <a:rPr lang="ja-JP" altLang="en-US"/>
              <a:t>大部分は作成済み</a:t>
            </a:r>
            <a:endParaRPr lang="en-US" altLang="ja-JP" dirty="0"/>
          </a:p>
          <a:p>
            <a:pPr lvl="1"/>
            <a:r>
              <a:rPr lang="ja-JP" altLang="en-US"/>
              <a:t>キーボード入力はなるべく減らして</a:t>
            </a:r>
            <a:endParaRPr lang="en-US" altLang="ja-JP" dirty="0"/>
          </a:p>
          <a:p>
            <a:pPr lvl="1"/>
            <a:r>
              <a:rPr lang="ja-JP" altLang="en-US"/>
              <a:t>プログラムを少し変更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→ 見た目や動きが変わる！を実感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lang="ja-JP" altLang="en-US"/>
              <a:t>中級編（午後の部）</a:t>
            </a:r>
            <a:endParaRPr lang="en-US" altLang="ja-JP" dirty="0"/>
          </a:p>
          <a:p>
            <a:pPr lvl="1"/>
            <a:r>
              <a:rPr lang="ja-JP" altLang="en-US"/>
              <a:t>より「ゼロから」に近い作り方で</a:t>
            </a:r>
          </a:p>
          <a:p>
            <a:pPr lvl="1"/>
            <a:r>
              <a:rPr lang="ja-JP" altLang="en-US"/>
              <a:t>キーボード入力もして、より本格的に</a:t>
            </a:r>
            <a:endParaRPr lang="en-US" altLang="ja-JP" dirty="0"/>
          </a:p>
          <a:p>
            <a:pPr lvl="1"/>
            <a:r>
              <a:rPr lang="ja-JP" altLang="en-US"/>
              <a:t>プログラムの内容の理解にも踏み込む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/>
              <a:t>→ 「見よう見まね」の一歩先へ</a:t>
            </a:r>
            <a:endParaRPr lang="en-US" altLang="ja-JP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8257B3FC-087E-D443-AB02-956F1406A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xmlns="" id="{704ED806-D20D-6F48-9368-BD9729D2F0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50322" y1="35175" x2="50322" y2="35175"/>
                        <a14:foregroundMark x1="45598" y1="68013" x2="42734" y2="38257"/>
                        <a14:foregroundMark x1="42734" y1="38257" x2="49606" y2="33475"/>
                        <a14:foregroundMark x1="49606" y1="33475" x2="57194" y2="32200"/>
                        <a14:foregroundMark x1="57194" y1="32200" x2="67001" y2="33369"/>
                        <a14:foregroundMark x1="67001" y1="33369" x2="80315" y2="45909"/>
                        <a14:foregroundMark x1="80315" y1="45909" x2="81102" y2="68119"/>
                        <a14:foregroundMark x1="81102" y1="68119" x2="75161" y2="77577"/>
                        <a14:foregroundMark x1="75161" y1="77577" x2="68361" y2="82891"/>
                        <a14:foregroundMark x1="68361" y1="82891" x2="59843" y2="82465"/>
                        <a14:foregroundMark x1="59843" y1="82465" x2="44882" y2="68757"/>
                        <a14:foregroundMark x1="44882" y1="68757" x2="44596" y2="682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63997"/>
            <a:ext cx="5752185" cy="387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778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9377" y="221434"/>
            <a:ext cx="10515600" cy="1325563"/>
          </a:xfrm>
        </p:spPr>
        <p:txBody>
          <a:bodyPr/>
          <a:lstStyle/>
          <a:p>
            <a:r>
              <a:rPr kumimoji="1"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サンプルゲームを動かそう！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67229" y="1462767"/>
            <a:ext cx="11549360" cy="4351338"/>
          </a:xfrm>
        </p:spPr>
        <p:txBody>
          <a:bodyPr>
            <a:normAutofit/>
          </a:bodyPr>
          <a:lstStyle/>
          <a:p>
            <a:r>
              <a:rPr kumimoji="1" lang="ja-JP" altLang="en-US" sz="3200" dirty="0" smtClean="0"/>
              <a:t>まずは実行してみましょう</a:t>
            </a:r>
            <a:endParaRPr kumimoji="1" lang="en-US" altLang="ja-JP" sz="3200" dirty="0" smtClean="0"/>
          </a:p>
          <a:p>
            <a:pPr lvl="1"/>
            <a:r>
              <a:rPr lang="ja-JP" altLang="en-US" sz="2800" dirty="0" smtClean="0"/>
              <a:t>デスクトップの「オープンキャンパス」を開きます</a:t>
            </a:r>
            <a:endParaRPr lang="en-US" altLang="ja-JP" sz="2800" dirty="0" smtClean="0"/>
          </a:p>
          <a:p>
            <a:pPr lvl="1"/>
            <a:r>
              <a:rPr lang="ja-JP" altLang="en-US" sz="2800" dirty="0" smtClean="0"/>
              <a:t>「</a:t>
            </a:r>
            <a:r>
              <a:rPr lang="en-US" altLang="ja-JP" sz="2800" dirty="0" smtClean="0"/>
              <a:t>oc2019</a:t>
            </a:r>
            <a:r>
              <a:rPr lang="ja-JP" altLang="en-US" sz="2800" dirty="0" smtClean="0"/>
              <a:t>」を開きます</a:t>
            </a:r>
            <a:endParaRPr lang="en-US" altLang="ja-JP" sz="2800" dirty="0" smtClean="0"/>
          </a:p>
          <a:p>
            <a:pPr lvl="1"/>
            <a:r>
              <a:rPr lang="en-US" altLang="ja-JP" sz="2800" dirty="0" smtClean="0"/>
              <a:t>index.html</a:t>
            </a:r>
            <a:r>
              <a:rPr lang="ja-JP" altLang="en-US" sz="2800" dirty="0" smtClean="0"/>
              <a:t>を開きます</a:t>
            </a:r>
            <a:endParaRPr lang="en-US" altLang="ja-JP" sz="2800" dirty="0" smtClean="0"/>
          </a:p>
          <a:p>
            <a:pPr lvl="1"/>
            <a:r>
              <a:rPr lang="ja-JP" altLang="en-US" sz="2800" dirty="0" smtClean="0"/>
              <a:t>ブラウザが起動します</a:t>
            </a:r>
            <a:endParaRPr lang="en-US" altLang="ja-JP" sz="2800" dirty="0" smtClean="0"/>
          </a:p>
          <a:p>
            <a:pPr lvl="1"/>
            <a:r>
              <a:rPr lang="ja-JP" altLang="en-US" sz="2800" dirty="0" smtClean="0"/>
              <a:t>キャラクタはマウスポインタについてきます</a:t>
            </a:r>
            <a:endParaRPr lang="en-US" altLang="ja-JP" sz="2800" dirty="0" smtClean="0"/>
          </a:p>
          <a:p>
            <a:pPr lvl="1"/>
            <a:r>
              <a:rPr kumimoji="1" lang="ja-JP" altLang="en-US" sz="2800" dirty="0" smtClean="0"/>
              <a:t>たまに弾を撃ちます</a:t>
            </a:r>
            <a:endParaRPr lang="en-US" altLang="ja-JP" sz="2800" dirty="0"/>
          </a:p>
          <a:p>
            <a:r>
              <a:rPr lang="ja-JP" altLang="en-US" sz="3200" dirty="0" smtClean="0"/>
              <a:t>実行をやり直す場合は、再読み込みボタンを押します</a:t>
            </a:r>
            <a:endParaRPr kumimoji="1" lang="en-US" altLang="ja-JP" sz="3200" dirty="0" smtClean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5" name="図 4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769" y="5264331"/>
            <a:ext cx="3158756" cy="832375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2416629" y="5159829"/>
            <a:ext cx="783771" cy="105809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22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3068" y="143057"/>
            <a:ext cx="10515600" cy="1325563"/>
          </a:xfrm>
        </p:spPr>
        <p:txBody>
          <a:bodyPr/>
          <a:lstStyle/>
          <a:p>
            <a:r>
              <a:rPr lang="ja-JP" altLang="en-US" dirty="0"/>
              <a:t>プレイヤ</a:t>
            </a:r>
            <a:r>
              <a:rPr lang="ja-JP" altLang="en-US" dirty="0" smtClean="0"/>
              <a:t>ーの画像を変えよ</a:t>
            </a:r>
            <a:r>
              <a:rPr kumimoji="1"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う</a:t>
            </a:r>
            <a:r>
              <a:rPr kumimoji="1" lang="ja-JP" altLang="en-US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！</a:t>
            </a:r>
            <a:r>
              <a:rPr kumimoji="1" lang="en-US" altLang="ja-JP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(1)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85991"/>
            <a:ext cx="8501743" cy="1117870"/>
          </a:xfrm>
        </p:spPr>
        <p:txBody>
          <a:bodyPr/>
          <a:lstStyle/>
          <a:p>
            <a:r>
              <a:rPr lang="en-US" altLang="ja-JP" smtClean="0"/>
              <a:t>neko.png</a:t>
            </a:r>
            <a:r>
              <a:rPr lang="ja-JP" altLang="en-US" smtClean="0"/>
              <a:t>を開く → 表示したい絵を選ぶ</a:t>
            </a:r>
            <a:endParaRPr lang="en-US" altLang="ja-JP" smtClean="0"/>
          </a:p>
          <a:p>
            <a:r>
              <a:rPr lang="ja-JP" altLang="en-US" smtClean="0"/>
              <a:t>絵の番号を調べる</a:t>
            </a:r>
            <a:endParaRPr lang="en-US" altLang="ja-JP" dirty="0" smtClean="0"/>
          </a:p>
        </p:txBody>
      </p:sp>
      <p:sp>
        <p:nvSpPr>
          <p:cNvPr id="10" name="角丸四角形吹き出し 9"/>
          <p:cNvSpPr/>
          <p:nvPr/>
        </p:nvSpPr>
        <p:spPr>
          <a:xfrm>
            <a:off x="5112605" y="6190061"/>
            <a:ext cx="3308807" cy="645818"/>
          </a:xfrm>
          <a:prstGeom prst="wedgeRoundRectCallout">
            <a:avLst>
              <a:gd name="adj1" fmla="val -68453"/>
              <a:gd name="adj2" fmla="val -64689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絵の番号：</a:t>
            </a:r>
            <a:r>
              <a:rPr kumimoji="1" lang="en-US" altLang="ja-JP" sz="28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45</a:t>
            </a:r>
            <a:r>
              <a:rPr lang="ja-JP" altLang="en-US" sz="28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番</a:t>
            </a:r>
            <a:endParaRPr kumimoji="1" lang="ja-JP" altLang="en-US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1026" name="Picture 2" descr="C:\bin\Dropbox\ProgrammingLesson\semi16\semi16share\TASA\oc2016\TonyuES6\nek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890" y="3244154"/>
            <a:ext cx="5591614" cy="391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1501518" y="2769426"/>
            <a:ext cx="6048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smtClean="0"/>
              <a:t>0     1      2      3      4      5      6     7      8      9</a:t>
            </a:r>
            <a:endParaRPr kumimoji="1" lang="ja-JP" altLang="en-US" sz="240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39108" y="3361721"/>
            <a:ext cx="6146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mtClean="0"/>
              <a:t>0</a:t>
            </a:r>
          </a:p>
          <a:p>
            <a:endParaRPr lang="en-US" altLang="ja-JP"/>
          </a:p>
          <a:p>
            <a:r>
              <a:rPr lang="en-US" altLang="ja-JP" smtClean="0"/>
              <a:t>10</a:t>
            </a:r>
          </a:p>
          <a:p>
            <a:endParaRPr lang="en-US" altLang="ja-JP"/>
          </a:p>
          <a:p>
            <a:r>
              <a:rPr lang="en-US" altLang="ja-JP" smtClean="0"/>
              <a:t>20</a:t>
            </a:r>
          </a:p>
          <a:p>
            <a:endParaRPr lang="en-US" altLang="ja-JP"/>
          </a:p>
          <a:p>
            <a:r>
              <a:rPr lang="en-US" altLang="ja-JP" smtClean="0"/>
              <a:t>30</a:t>
            </a:r>
          </a:p>
          <a:p>
            <a:endParaRPr lang="en-US" altLang="ja-JP"/>
          </a:p>
          <a:p>
            <a:r>
              <a:rPr lang="en-US" altLang="ja-JP" smtClean="0"/>
              <a:t>40</a:t>
            </a:r>
          </a:p>
        </p:txBody>
      </p:sp>
      <p:sp>
        <p:nvSpPr>
          <p:cNvPr id="13" name="円/楕円 12"/>
          <p:cNvSpPr/>
          <p:nvPr/>
        </p:nvSpPr>
        <p:spPr>
          <a:xfrm>
            <a:off x="4023361" y="5408023"/>
            <a:ext cx="796834" cy="78203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4153280" y="2769426"/>
            <a:ext cx="523223" cy="51391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827717" y="5472415"/>
            <a:ext cx="523223" cy="51391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363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70" y="3711093"/>
            <a:ext cx="5549474" cy="306681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プレイヤ</a:t>
            </a:r>
            <a:r>
              <a:rPr lang="ja-JP" altLang="en-US" dirty="0" smtClean="0"/>
              <a:t>ーの画像を変えよ</a:t>
            </a:r>
            <a:r>
              <a:rPr kumimoji="1"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う</a:t>
            </a:r>
            <a:r>
              <a:rPr kumimoji="1" lang="ja-JP" altLang="en-US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！</a:t>
            </a:r>
            <a:r>
              <a:rPr kumimoji="1" lang="en-US" altLang="ja-JP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(</a:t>
            </a:r>
            <a:r>
              <a:rPr kumimoji="1" lang="ja-JP" altLang="en-US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２</a:t>
            </a:r>
            <a:r>
              <a:rPr kumimoji="1" lang="en-US" altLang="ja-JP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)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12074" y="1329236"/>
            <a:ext cx="10515600" cy="4351338"/>
          </a:xfrm>
        </p:spPr>
        <p:txBody>
          <a:bodyPr/>
          <a:lstStyle/>
          <a:p>
            <a:r>
              <a:rPr lang="en-US" altLang="ja-JP" dirty="0" smtClean="0"/>
              <a:t>main1.js</a:t>
            </a:r>
            <a:r>
              <a:rPr lang="ja-JP" altLang="en-US" dirty="0" smtClean="0"/>
              <a:t>を開く（テキストエディタが起動）</a:t>
            </a:r>
            <a:endParaRPr lang="en-US" altLang="ja-JP" dirty="0" smtClean="0"/>
          </a:p>
          <a:p>
            <a:r>
              <a:rPr lang="en-US" altLang="ja-JP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class Player </a:t>
            </a:r>
            <a:r>
              <a:rPr lang="ja-JP" altLang="en-US" dirty="0" smtClean="0"/>
              <a:t>という行の場所まで移動する</a:t>
            </a:r>
            <a:endParaRPr lang="en-US" altLang="ja-JP" dirty="0" smtClean="0"/>
          </a:p>
          <a:p>
            <a:r>
              <a:rPr lang="ja-JP" altLang="en-US" dirty="0"/>
              <a:t>次の行の先頭の </a:t>
            </a:r>
            <a:r>
              <a:rPr lang="en-US" altLang="ja-JP" dirty="0"/>
              <a:t>// </a:t>
            </a:r>
            <a:r>
              <a:rPr lang="ja-JP" altLang="en-US" dirty="0" err="1"/>
              <a:t>を削</a:t>
            </a:r>
            <a:r>
              <a:rPr lang="ja-JP" altLang="en-US" dirty="0"/>
              <a:t>除する。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//</a:t>
            </a:r>
            <a:r>
              <a:rPr lang="en-US" altLang="ja-JP" b="1" dirty="0" err="1">
                <a:latin typeface="ＭＳ 明朝" panose="02020609040205080304" pitchFamily="17" charset="-128"/>
                <a:ea typeface="ＭＳ 明朝" panose="02020609040205080304" pitchFamily="17" charset="-128"/>
              </a:rPr>
              <a:t>this.p</a:t>
            </a:r>
            <a:r>
              <a:rPr lang="en-US" altLang="ja-JP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=$</a:t>
            </a:r>
            <a:r>
              <a:rPr lang="en-US" altLang="ja-JP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pat_neko+45;</a:t>
            </a:r>
            <a:endParaRPr lang="en-US" altLang="ja-JP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1"/>
            <a:r>
              <a:rPr lang="ja-JP" altLang="en-US" dirty="0">
                <a:latin typeface="Century" panose="02040604050505020304" pitchFamily="18" charset="0"/>
              </a:rPr>
              <a:t>番号を選んだ絵の番号に変更する</a:t>
            </a:r>
            <a:r>
              <a:rPr lang="en-US" altLang="ja-JP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;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6505303" y="2823680"/>
            <a:ext cx="5797471" cy="211618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ja-JP" sz="3200" dirty="0" err="1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Ctrl+S</a:t>
            </a:r>
            <a:r>
              <a:rPr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で保存</a:t>
            </a:r>
            <a:endParaRPr lang="en-US" altLang="ja-JP" sz="320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lang="en-US" altLang="ja-JP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  </a:t>
            </a:r>
            <a:r>
              <a:rPr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しよう</a:t>
            </a:r>
            <a:endParaRPr lang="en-US" altLang="ja-JP" sz="320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ブラウザを再読み込みし</a:t>
            </a:r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て確認してみよう</a:t>
            </a:r>
            <a:endParaRPr kumimoji="1" lang="ja-JP" altLang="en-US" sz="1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10" name="右矢印 9"/>
          <p:cNvSpPr/>
          <p:nvPr/>
        </p:nvSpPr>
        <p:spPr>
          <a:xfrm rot="6047643">
            <a:off x="4672621" y="3679330"/>
            <a:ext cx="899625" cy="67836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1193073" y="2660481"/>
            <a:ext cx="653142" cy="5617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31370" y="3052366"/>
            <a:ext cx="65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削除</a:t>
            </a:r>
            <a:endParaRPr kumimoji="1" lang="ja-JP" altLang="en-US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932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75" y="2825931"/>
            <a:ext cx="8258340" cy="303058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2886" y="-144327"/>
            <a:ext cx="10515600" cy="1325563"/>
          </a:xfrm>
        </p:spPr>
        <p:txBody>
          <a:bodyPr/>
          <a:lstStyle/>
          <a:p>
            <a:r>
              <a:rPr lang="ja-JP" altLang="en-US" dirty="0"/>
              <a:t>弾</a:t>
            </a:r>
            <a:r>
              <a:rPr lang="ja-JP" altLang="en-US" dirty="0" smtClean="0"/>
              <a:t>の画像を変えよ</a:t>
            </a:r>
            <a:r>
              <a:rPr kumimoji="1"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う！</a:t>
            </a:r>
            <a:r>
              <a:rPr lang="en-US" altLang="ja-JP" dirty="0" smtClean="0"/>
              <a:t>(1)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69503" y="1063553"/>
            <a:ext cx="10515600" cy="4351338"/>
          </a:xfrm>
        </p:spPr>
        <p:txBody>
          <a:bodyPr/>
          <a:lstStyle/>
          <a:p>
            <a:r>
              <a:rPr lang="ja-JP" altLang="en-US" dirty="0"/>
              <a:t>同</a:t>
            </a:r>
            <a:r>
              <a:rPr lang="ja-JP" altLang="en-US" dirty="0" smtClean="0"/>
              <a:t>じよう</a:t>
            </a:r>
            <a:r>
              <a:rPr lang="ja-JP" altLang="en-US" dirty="0"/>
              <a:t>に</a:t>
            </a:r>
            <a:r>
              <a:rPr lang="ja-JP" altLang="en-US" dirty="0" smtClean="0"/>
              <a:t>一枚絵を選ぶ</a:t>
            </a:r>
            <a:endParaRPr lang="en-US" altLang="ja-JP" dirty="0" smtClean="0"/>
          </a:p>
          <a:p>
            <a:r>
              <a:rPr lang="ja-JP" altLang="en-US" dirty="0" smtClean="0"/>
              <a:t>先ほど追加した行を選択し，コピーする</a:t>
            </a:r>
            <a:endParaRPr lang="en-US" altLang="ja-JP" dirty="0" smtClean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793481" y="5016743"/>
            <a:ext cx="4544873" cy="83977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 err="1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Ctrl+C</a:t>
            </a:r>
            <a:r>
              <a:rPr lang="en-US" altLang="ja-JP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でコピー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4877802" y="2072642"/>
            <a:ext cx="5552388" cy="75329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Shift</a:t>
            </a:r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＋矢印キーで選択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969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899" y="2731364"/>
            <a:ext cx="9905966" cy="409247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2886" y="-144327"/>
            <a:ext cx="10515600" cy="1325563"/>
          </a:xfrm>
        </p:spPr>
        <p:txBody>
          <a:bodyPr/>
          <a:lstStyle/>
          <a:p>
            <a:r>
              <a:rPr lang="ja-JP" altLang="en-US" dirty="0"/>
              <a:t>弾</a:t>
            </a:r>
            <a:r>
              <a:rPr lang="ja-JP" altLang="en-US" dirty="0" smtClean="0"/>
              <a:t>の画像を変えよ</a:t>
            </a:r>
            <a:r>
              <a:rPr kumimoji="1"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う</a:t>
            </a:r>
            <a:r>
              <a:rPr kumimoji="1"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(2)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69503" y="1063553"/>
            <a:ext cx="10515600" cy="4351338"/>
          </a:xfrm>
        </p:spPr>
        <p:txBody>
          <a:bodyPr/>
          <a:lstStyle/>
          <a:p>
            <a:r>
              <a:rPr lang="en-US" altLang="ja-JP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class </a:t>
            </a:r>
            <a:r>
              <a:rPr lang="en-US" altLang="ja-JP" dirty="0" err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PlayerBullet</a:t>
            </a:r>
            <a:r>
              <a:rPr lang="en-US" altLang="ja-JP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ja-JP" altLang="en-US" dirty="0"/>
              <a:t>という行の場所まで移動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r>
              <a:rPr lang="en-US" altLang="ja-JP" b="1" dirty="0" err="1" smtClean="0"/>
              <a:t>Ctrl+V</a:t>
            </a:r>
            <a:r>
              <a:rPr lang="ja-JP" altLang="en-US" b="1" dirty="0"/>
              <a:t>で</a:t>
            </a:r>
            <a:r>
              <a:rPr lang="ja-JP" altLang="en-US" b="1" dirty="0" smtClean="0"/>
              <a:t>貼り付け，</a:t>
            </a:r>
            <a:r>
              <a:rPr lang="ja-JP" altLang="en-US" dirty="0" smtClean="0"/>
              <a:t>番</a:t>
            </a:r>
            <a:r>
              <a:rPr lang="ja-JP" altLang="en-US" dirty="0" smtClean="0">
                <a:latin typeface="Century" panose="02040604050505020304" pitchFamily="18" charset="0"/>
              </a:rPr>
              <a:t>号を選んだ絵の番号に変更する</a:t>
            </a:r>
            <a:r>
              <a:rPr lang="en-US" altLang="ja-JP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;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2075543" y="5963530"/>
            <a:ext cx="8103520" cy="73838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実行（再読み込み）して確認してみよう！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0FFC-A487-42C1-A31A-DFB62E4AFDE1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3901440" y="3779520"/>
            <a:ext cx="5303520" cy="43542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8499566" y="4271876"/>
            <a:ext cx="3543694" cy="74426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err="1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Ctrl+V</a:t>
            </a:r>
            <a:r>
              <a:rPr lang="en-US" altLang="ja-JP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で貼り付け</a:t>
            </a:r>
            <a:endParaRPr kumimoji="1" lang="ja-JP" altLang="en-US" sz="1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845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36253</TotalTime>
  <Words>1325</Words>
  <Application>Microsoft Office PowerPoint</Application>
  <PresentationFormat>ユーザー設定</PresentationFormat>
  <Paragraphs>293</Paragraphs>
  <Slides>26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27" baseType="lpstr">
      <vt:lpstr>Office テーマ</vt:lpstr>
      <vt:lpstr>情報学部 プログラミング体験教室 </vt:lpstr>
      <vt:lpstr>プログラミングと言えば…</vt:lpstr>
      <vt:lpstr>より「本格的な」プログラミング</vt:lpstr>
      <vt:lpstr>大学で学ぶプログラミングを「体験」</vt:lpstr>
      <vt:lpstr>サンプルゲームを動かそう！</vt:lpstr>
      <vt:lpstr>プレイヤーの画像を変えよう！(1)</vt:lpstr>
      <vt:lpstr>プレイヤーの画像を変えよう！(２)</vt:lpstr>
      <vt:lpstr>弾の画像を変えよう！(1)</vt:lpstr>
      <vt:lpstr>弾の画像を変えよう(2)</vt:lpstr>
      <vt:lpstr>敵を出してみよう！</vt:lpstr>
      <vt:lpstr>エラーが出たら…</vt:lpstr>
      <vt:lpstr>エラーが出たら…</vt:lpstr>
      <vt:lpstr>敵と敵の弾の画像を変えよう！(1)</vt:lpstr>
      <vt:lpstr>敵と敵の弾の画像を変えよう！（２）</vt:lpstr>
      <vt:lpstr>敵をたくさん出してみよう！(1)</vt:lpstr>
      <vt:lpstr>敵をたくさん出してみよう！(2)</vt:lpstr>
      <vt:lpstr>敵をたくさん出してみよう！(3)</vt:lpstr>
      <vt:lpstr>敵をたくさん出してみよう！(4)</vt:lpstr>
      <vt:lpstr>敵をたくさん出してみよう！(5)</vt:lpstr>
      <vt:lpstr>敵をたくさん出してみよう！(6)</vt:lpstr>
      <vt:lpstr>スコアを表示してみよう！</vt:lpstr>
      <vt:lpstr>パラメータの変更</vt:lpstr>
      <vt:lpstr>スマートフォンで遊んでみよう！(1)</vt:lpstr>
      <vt:lpstr>スマートフォンで遊んでみよう！(2)</vt:lpstr>
      <vt:lpstr>スマートフォンで遊んでみよう！(3)</vt:lpstr>
      <vt:lpstr>最後に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情報学部・科学体験教室</dc:title>
  <dc:creator>長島和平</dc:creator>
  <cp:lastModifiedBy>Windows User</cp:lastModifiedBy>
  <cp:revision>286</cp:revision>
  <cp:lastPrinted>2019-07-15T01:50:59Z</cp:lastPrinted>
  <dcterms:created xsi:type="dcterms:W3CDTF">2015-07-21T08:52:59Z</dcterms:created>
  <dcterms:modified xsi:type="dcterms:W3CDTF">2019-07-16T01:13:01Z</dcterms:modified>
</cp:coreProperties>
</file>